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1"/>
  </p:sldMasterIdLst>
  <p:notesMasterIdLst>
    <p:notesMasterId r:id="rId21"/>
  </p:notesMasterIdLst>
  <p:sldIdLst>
    <p:sldId id="265" r:id="rId2"/>
    <p:sldId id="273" r:id="rId3"/>
    <p:sldId id="274" r:id="rId4"/>
    <p:sldId id="266" r:id="rId5"/>
    <p:sldId id="261" r:id="rId6"/>
    <p:sldId id="260" r:id="rId7"/>
    <p:sldId id="262" r:id="rId8"/>
    <p:sldId id="257" r:id="rId9"/>
    <p:sldId id="258" r:id="rId10"/>
    <p:sldId id="275" r:id="rId11"/>
    <p:sldId id="267" r:id="rId12"/>
    <p:sldId id="268" r:id="rId13"/>
    <p:sldId id="259" r:id="rId14"/>
    <p:sldId id="263" r:id="rId15"/>
    <p:sldId id="264" r:id="rId16"/>
    <p:sldId id="269" r:id="rId17"/>
    <p:sldId id="270" r:id="rId18"/>
    <p:sldId id="271" r:id="rId19"/>
    <p:sldId id="272"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JPG>
</file>

<file path=ppt/media/image11.JPG>
</file>

<file path=ppt/media/image12.JPG>
</file>

<file path=ppt/media/image13.JPG>
</file>

<file path=ppt/media/image14.JPG>
</file>

<file path=ppt/media/image15.png>
</file>

<file path=ppt/media/image16.jpeg>
</file>

<file path=ppt/media/image17.JPG>
</file>

<file path=ppt/media/image18.JPG>
</file>

<file path=ppt/media/image2.jpe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FDA140-22AE-4303-94A2-D598F7A33A20}" type="datetimeFigureOut">
              <a:rPr lang="en-IN" smtClean="0"/>
              <a:t>21-01-2025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29FEC6-C2F7-4DD6-B3BB-8A8292CD3967}" type="slidenum">
              <a:rPr lang="en-IN" smtClean="0"/>
              <a:t>‹#›</a:t>
            </a:fld>
            <a:endParaRPr lang="en-IN"/>
          </a:p>
        </p:txBody>
      </p:sp>
    </p:spTree>
    <p:extLst>
      <p:ext uri="{BB962C8B-B14F-4D97-AF65-F5344CB8AC3E}">
        <p14:creationId xmlns:p14="http://schemas.microsoft.com/office/powerpoint/2010/main" val="36683004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E29FEC6-C2F7-4DD6-B3BB-8A8292CD3967}" type="slidenum">
              <a:rPr lang="en-IN" smtClean="0"/>
              <a:t>2</a:t>
            </a:fld>
            <a:endParaRPr lang="en-IN"/>
          </a:p>
        </p:txBody>
      </p:sp>
    </p:spTree>
    <p:extLst>
      <p:ext uri="{BB962C8B-B14F-4D97-AF65-F5344CB8AC3E}">
        <p14:creationId xmlns:p14="http://schemas.microsoft.com/office/powerpoint/2010/main" val="83511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93247607-E592-4F78-A917-329122B26713}" type="datetimeFigureOut">
              <a:rPr lang="en-IN" smtClean="0"/>
              <a:t>21-01-2025</a:t>
            </a:fld>
            <a:endParaRPr lang="en-IN"/>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IN"/>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1E7B7C04-DF14-4421-8AED-D71AFD5FA0ED}" type="slidenum">
              <a:rPr lang="en-IN" smtClean="0"/>
              <a:t>‹#›</a:t>
            </a:fld>
            <a:endParaRPr lang="en-IN"/>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0607924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247607-E592-4F78-A917-329122B26713}" type="datetimeFigureOut">
              <a:rPr lang="en-IN" smtClean="0"/>
              <a:t>21-01-2025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E7B7C04-DF14-4421-8AED-D71AFD5FA0ED}" type="slidenum">
              <a:rPr lang="en-IN" smtClean="0"/>
              <a:t>‹#›</a:t>
            </a:fld>
            <a:endParaRPr lang="en-IN"/>
          </a:p>
        </p:txBody>
      </p:sp>
    </p:spTree>
    <p:extLst>
      <p:ext uri="{BB962C8B-B14F-4D97-AF65-F5344CB8AC3E}">
        <p14:creationId xmlns:p14="http://schemas.microsoft.com/office/powerpoint/2010/main" val="30842349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247607-E592-4F78-A917-329122B26713}" type="datetimeFigureOut">
              <a:rPr lang="en-IN" smtClean="0"/>
              <a:t>21-01-2025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E7B7C04-DF14-4421-8AED-D71AFD5FA0ED}" type="slidenum">
              <a:rPr lang="en-IN" smtClean="0"/>
              <a:t>‹#›</a:t>
            </a:fld>
            <a:endParaRPr lang="en-IN"/>
          </a:p>
        </p:txBody>
      </p:sp>
    </p:spTree>
    <p:extLst>
      <p:ext uri="{BB962C8B-B14F-4D97-AF65-F5344CB8AC3E}">
        <p14:creationId xmlns:p14="http://schemas.microsoft.com/office/powerpoint/2010/main" val="41297827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247607-E592-4F78-A917-329122B26713}" type="datetimeFigureOut">
              <a:rPr lang="en-IN" smtClean="0"/>
              <a:t>21-01-2025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E7B7C04-DF14-4421-8AED-D71AFD5FA0ED}" type="slidenum">
              <a:rPr lang="en-IN" smtClean="0"/>
              <a:t>‹#›</a:t>
            </a:fld>
            <a:endParaRPr lang="en-IN"/>
          </a:p>
        </p:txBody>
      </p:sp>
    </p:spTree>
    <p:extLst>
      <p:ext uri="{BB962C8B-B14F-4D97-AF65-F5344CB8AC3E}">
        <p14:creationId xmlns:p14="http://schemas.microsoft.com/office/powerpoint/2010/main" val="27965273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3247607-E592-4F78-A917-329122B26713}" type="datetimeFigureOut">
              <a:rPr lang="en-IN" smtClean="0"/>
              <a:t>21-01-2025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E7B7C04-DF14-4421-8AED-D71AFD5FA0ED}" type="slidenum">
              <a:rPr lang="en-IN" smtClean="0"/>
              <a:t>‹#›</a:t>
            </a:fld>
            <a:endParaRPr lang="en-IN"/>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3268050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247607-E592-4F78-A917-329122B26713}" type="datetimeFigureOut">
              <a:rPr lang="en-IN" smtClean="0"/>
              <a:t>21-01-2025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E7B7C04-DF14-4421-8AED-D71AFD5FA0ED}" type="slidenum">
              <a:rPr lang="en-IN" smtClean="0"/>
              <a:t>‹#›</a:t>
            </a:fld>
            <a:endParaRPr lang="en-IN"/>
          </a:p>
        </p:txBody>
      </p:sp>
    </p:spTree>
    <p:extLst>
      <p:ext uri="{BB962C8B-B14F-4D97-AF65-F5344CB8AC3E}">
        <p14:creationId xmlns:p14="http://schemas.microsoft.com/office/powerpoint/2010/main" val="24015771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3247607-E592-4F78-A917-329122B26713}" type="datetimeFigureOut">
              <a:rPr lang="en-IN" smtClean="0"/>
              <a:t>21-01-2025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E7B7C04-DF14-4421-8AED-D71AFD5FA0ED}" type="slidenum">
              <a:rPr lang="en-IN" smtClean="0"/>
              <a:t>‹#›</a:t>
            </a:fld>
            <a:endParaRPr lang="en-IN"/>
          </a:p>
        </p:txBody>
      </p:sp>
    </p:spTree>
    <p:extLst>
      <p:ext uri="{BB962C8B-B14F-4D97-AF65-F5344CB8AC3E}">
        <p14:creationId xmlns:p14="http://schemas.microsoft.com/office/powerpoint/2010/main" val="6627617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3247607-E592-4F78-A917-329122B26713}" type="datetimeFigureOut">
              <a:rPr lang="en-IN" smtClean="0"/>
              <a:t>21-01-2025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E7B7C04-DF14-4421-8AED-D71AFD5FA0ED}" type="slidenum">
              <a:rPr lang="en-IN" smtClean="0"/>
              <a:t>‹#›</a:t>
            </a:fld>
            <a:endParaRPr lang="en-IN"/>
          </a:p>
        </p:txBody>
      </p:sp>
    </p:spTree>
    <p:extLst>
      <p:ext uri="{BB962C8B-B14F-4D97-AF65-F5344CB8AC3E}">
        <p14:creationId xmlns:p14="http://schemas.microsoft.com/office/powerpoint/2010/main" val="25808670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247607-E592-4F78-A917-329122B26713}" type="datetimeFigureOut">
              <a:rPr lang="en-IN" smtClean="0"/>
              <a:t>21-01-2025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E7B7C04-DF14-4421-8AED-D71AFD5FA0ED}" type="slidenum">
              <a:rPr lang="en-IN" smtClean="0"/>
              <a:t>‹#›</a:t>
            </a:fld>
            <a:endParaRPr lang="en-IN"/>
          </a:p>
        </p:txBody>
      </p:sp>
    </p:spTree>
    <p:extLst>
      <p:ext uri="{BB962C8B-B14F-4D97-AF65-F5344CB8AC3E}">
        <p14:creationId xmlns:p14="http://schemas.microsoft.com/office/powerpoint/2010/main" val="13614281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3247607-E592-4F78-A917-329122B26713}" type="datetimeFigureOut">
              <a:rPr lang="en-IN" smtClean="0"/>
              <a:t>21-01-2025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E7B7C04-DF14-4421-8AED-D71AFD5FA0ED}" type="slidenum">
              <a:rPr lang="en-IN" smtClean="0"/>
              <a:t>‹#›</a:t>
            </a:fld>
            <a:endParaRPr lang="en-IN"/>
          </a:p>
        </p:txBody>
      </p:sp>
    </p:spTree>
    <p:extLst>
      <p:ext uri="{BB962C8B-B14F-4D97-AF65-F5344CB8AC3E}">
        <p14:creationId xmlns:p14="http://schemas.microsoft.com/office/powerpoint/2010/main" val="2632405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3247607-E592-4F78-A917-329122B26713}" type="datetimeFigureOut">
              <a:rPr lang="en-IN" smtClean="0"/>
              <a:t>21-01-2025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E7B7C04-DF14-4421-8AED-D71AFD5FA0ED}" type="slidenum">
              <a:rPr lang="en-IN" smtClean="0"/>
              <a:t>‹#›</a:t>
            </a:fld>
            <a:endParaRPr lang="en-IN"/>
          </a:p>
        </p:txBody>
      </p:sp>
    </p:spTree>
    <p:extLst>
      <p:ext uri="{BB962C8B-B14F-4D97-AF65-F5344CB8AC3E}">
        <p14:creationId xmlns:p14="http://schemas.microsoft.com/office/powerpoint/2010/main" val="21003744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93247607-E592-4F78-A917-329122B26713}" type="datetimeFigureOut">
              <a:rPr lang="en-IN" smtClean="0"/>
              <a:t>21-01-2025</a:t>
            </a:fld>
            <a:endParaRPr lang="en-IN"/>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IN"/>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1E7B7C04-DF14-4421-8AED-D71AFD5FA0ED}" type="slidenum">
              <a:rPr lang="en-IN" smtClean="0"/>
              <a:t>‹#›</a:t>
            </a:fld>
            <a:endParaRPr lang="en-IN"/>
          </a:p>
        </p:txBody>
      </p:sp>
    </p:spTree>
    <p:extLst>
      <p:ext uri="{BB962C8B-B14F-4D97-AF65-F5344CB8AC3E}">
        <p14:creationId xmlns:p14="http://schemas.microsoft.com/office/powerpoint/2010/main" val="1895056119"/>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3.JPG"/><Relationship Id="rId1" Type="http://schemas.openxmlformats.org/officeDocument/2006/relationships/slideLayout" Target="../slideLayouts/slideLayout7.xml"/><Relationship Id="rId4" Type="http://schemas.openxmlformats.org/officeDocument/2006/relationships/image" Target="../media/image18.JPG"/></Relationships>
</file>

<file path=ppt/slides/_rels/slide1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package" Target="../embeddings/Microsoft_Excel_Worksheet.xlsx"/><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9.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5.JPG"/><Relationship Id="rId7" Type="http://schemas.openxmlformats.org/officeDocument/2006/relationships/image" Target="../media/image1.JP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 Id="rId9" Type="http://schemas.openxmlformats.org/officeDocument/2006/relationships/image" Target="../media/image10.JPG"/></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7.xml"/><Relationship Id="rId5" Type="http://schemas.openxmlformats.org/officeDocument/2006/relationships/image" Target="../media/image14.JPG"/><Relationship Id="rId4" Type="http://schemas.openxmlformats.org/officeDocument/2006/relationships/image" Target="../media/image13.JPG"/></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png"/><Relationship Id="rId1" Type="http://schemas.openxmlformats.org/officeDocument/2006/relationships/slideLayout" Target="../slideLayouts/slideLayout7.xml"/><Relationship Id="rId5" Type="http://schemas.openxmlformats.org/officeDocument/2006/relationships/image" Target="../media/image5.JPG"/><Relationship Id="rId4"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316AFA7-CDA8-B819-51EB-1371B49D3D55}"/>
              </a:ext>
            </a:extLst>
          </p:cNvPr>
          <p:cNvSpPr txBox="1"/>
          <p:nvPr/>
        </p:nvSpPr>
        <p:spPr>
          <a:xfrm>
            <a:off x="879987" y="699389"/>
            <a:ext cx="9139084" cy="954107"/>
          </a:xfrm>
          <a:prstGeom prst="rect">
            <a:avLst/>
          </a:prstGeom>
          <a:noFill/>
        </p:spPr>
        <p:txBody>
          <a:bodyPr wrap="square">
            <a:spAutoFit/>
          </a:bodyPr>
          <a:lstStyle/>
          <a:p>
            <a:r>
              <a:rPr lang="en-US" sz="2800" b="1" spc="-50" dirty="0">
                <a:solidFill>
                  <a:prstClr val="black">
                    <a:lumMod val="85000"/>
                    <a:lumOff val="15000"/>
                  </a:prstClr>
                </a:solidFill>
                <a:latin typeface="+mj-lt"/>
                <a:cs typeface="Times New Roman"/>
              </a:rPr>
              <a:t>POTATO</a:t>
            </a:r>
            <a:r>
              <a:rPr kumimoji="0" lang="en-US" sz="2800" b="1" i="0" u="none" strike="noStrike" kern="1200" cap="none" spc="-50" normalizeH="0" baseline="0" noProof="0" dirty="0">
                <a:ln>
                  <a:noFill/>
                </a:ln>
                <a:solidFill>
                  <a:prstClr val="black">
                    <a:lumMod val="85000"/>
                    <a:lumOff val="15000"/>
                  </a:prstClr>
                </a:solidFill>
                <a:effectLst/>
                <a:uLnTx/>
                <a:uFillTx/>
                <a:latin typeface="+mj-lt"/>
                <a:cs typeface="Times New Roman"/>
              </a:rPr>
              <a:t>  VARIETIES  IDENTIFICATION USING IMAGE CLAASIFICATION</a:t>
            </a:r>
            <a:endParaRPr lang="en-IN" sz="2800" b="1" dirty="0">
              <a:latin typeface="+mj-lt"/>
            </a:endParaRPr>
          </a:p>
        </p:txBody>
      </p:sp>
      <p:sp>
        <p:nvSpPr>
          <p:cNvPr id="7" name="TextBox 6">
            <a:extLst>
              <a:ext uri="{FF2B5EF4-FFF2-40B4-BE49-F238E27FC236}">
                <a16:creationId xmlns:a16="http://schemas.microsoft.com/office/drawing/2014/main" id="{C20EAAF9-9278-79B0-D033-C2087FC73C65}"/>
              </a:ext>
            </a:extLst>
          </p:cNvPr>
          <p:cNvSpPr txBox="1"/>
          <p:nvPr/>
        </p:nvSpPr>
        <p:spPr>
          <a:xfrm>
            <a:off x="2396613" y="2559209"/>
            <a:ext cx="6105832" cy="362971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6F6F74"/>
              </a:buClr>
              <a:buSzTx/>
              <a:buFont typeface="Arial"/>
              <a:buNone/>
              <a:tabLst/>
              <a:defRPr/>
            </a:pPr>
            <a:r>
              <a:rPr kumimoji="0" lang="en-US" sz="2000" b="0" i="0" u="none" strike="noStrike" kern="0" cap="none" spc="0" normalizeH="0" baseline="0" noProof="0" dirty="0">
                <a:ln>
                  <a:noFill/>
                </a:ln>
                <a:solidFill>
                  <a:srgbClr val="000000"/>
                </a:solidFill>
                <a:effectLst/>
                <a:uLnTx/>
                <a:uFillTx/>
                <a:latin typeface="+mj-lt"/>
                <a:ea typeface="+mn-ea"/>
                <a:cs typeface="Times New Roman"/>
                <a:sym typeface="Arial"/>
              </a:rPr>
              <a:t>Submitted by</a:t>
            </a:r>
            <a:endParaRPr kumimoji="0" lang="en-US" sz="2200" b="0" i="0" u="none" strike="noStrike" kern="1200" cap="none" spc="10" normalizeH="0" baseline="0" noProof="0" dirty="0">
              <a:ln>
                <a:noFill/>
              </a:ln>
              <a:solidFill>
                <a:srgbClr val="FFFFFF">
                  <a:lumMod val="75000"/>
                </a:srgbClr>
              </a:solidFill>
              <a:effectLst/>
              <a:uLnTx/>
              <a:uFillTx/>
              <a:latin typeface="+mj-lt"/>
              <a:ea typeface="+mn-ea"/>
              <a:cs typeface="Times New Roman"/>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2000" b="0" i="0" u="none" strike="noStrike" kern="0" cap="none" spc="0" normalizeH="0" baseline="0" noProof="0" dirty="0">
              <a:ln>
                <a:noFill/>
              </a:ln>
              <a:solidFill>
                <a:srgbClr val="000000"/>
              </a:solidFill>
              <a:effectLst/>
              <a:uLnTx/>
              <a:uFillTx/>
              <a:latin typeface="+mj-lt"/>
              <a:ea typeface="+mn-ea"/>
              <a:cs typeface="Times New Roman" pitchFamily="18" charset="0"/>
              <a:sym typeface="Arial"/>
            </a:endParaRPr>
          </a:p>
          <a:p>
            <a:pPr marL="0" marR="0" lvl="0" indent="0" algn="ctr" defTabSz="914400" rtl="0" eaLnBrk="1" fontAlgn="auto" latinLnBrk="0" hangingPunct="1">
              <a:lnSpc>
                <a:spcPct val="95000"/>
              </a:lnSpc>
              <a:spcBef>
                <a:spcPts val="0"/>
              </a:spcBef>
              <a:spcAft>
                <a:spcPts val="200"/>
              </a:spcAft>
              <a:buClr>
                <a:srgbClr val="000000"/>
              </a:buClr>
              <a:buSzTx/>
              <a:buFont typeface="Arial" pitchFamily="34" charset="0"/>
              <a:buNone/>
              <a:tabLst/>
              <a:defRPr/>
            </a:pPr>
            <a:r>
              <a:rPr kumimoji="0" lang="en-US" sz="2000" b="0" i="0" u="none" strike="noStrike" kern="0" cap="none" spc="0" normalizeH="0" baseline="0" noProof="0" dirty="0">
                <a:ln>
                  <a:noFill/>
                </a:ln>
                <a:solidFill>
                  <a:srgbClr val="000000"/>
                </a:solidFill>
                <a:effectLst/>
                <a:uLnTx/>
                <a:uFillTx/>
                <a:latin typeface="+mj-lt"/>
                <a:ea typeface="+mn-ea"/>
                <a:cs typeface="Times New Roman"/>
                <a:sym typeface="Arial"/>
              </a:rPr>
              <a:t>   </a:t>
            </a:r>
            <a:r>
              <a:rPr kumimoji="0" lang="en-US" sz="2000" b="0" i="0" u="none" strike="noStrike" kern="0" cap="none" spc="0" normalizeH="0" baseline="0" noProof="0" dirty="0" err="1">
                <a:ln>
                  <a:noFill/>
                </a:ln>
                <a:solidFill>
                  <a:srgbClr val="000000"/>
                </a:solidFill>
                <a:effectLst/>
                <a:uLnTx/>
                <a:uFillTx/>
                <a:latin typeface="+mj-lt"/>
                <a:ea typeface="+mn-ea"/>
                <a:cs typeface="Times New Roman"/>
                <a:sym typeface="Arial"/>
              </a:rPr>
              <a:t>Debraj</a:t>
            </a:r>
            <a:r>
              <a:rPr kumimoji="0" lang="en-US" sz="2000" b="0" i="0" u="none" strike="noStrike" kern="0" cap="none" spc="0" normalizeH="0" baseline="0" noProof="0" dirty="0">
                <a:ln>
                  <a:noFill/>
                </a:ln>
                <a:solidFill>
                  <a:srgbClr val="000000"/>
                </a:solidFill>
                <a:effectLst/>
                <a:uLnTx/>
                <a:uFillTx/>
                <a:latin typeface="+mj-lt"/>
                <a:ea typeface="+mn-ea"/>
                <a:cs typeface="Times New Roman"/>
                <a:sym typeface="Arial"/>
              </a:rPr>
              <a:t> </a:t>
            </a:r>
            <a:r>
              <a:rPr kumimoji="0" lang="en-US" sz="2000" b="0" i="0" u="none" strike="noStrike" kern="0" cap="none" spc="10" normalizeH="0" baseline="0" noProof="0" dirty="0">
                <a:ln>
                  <a:noFill/>
                </a:ln>
                <a:solidFill>
                  <a:srgbClr val="000000"/>
                </a:solidFill>
                <a:effectLst/>
                <a:uLnTx/>
                <a:uFillTx/>
                <a:latin typeface="+mj-lt"/>
                <a:ea typeface="+mn-ea"/>
                <a:cs typeface="Times New Roman"/>
                <a:sym typeface="Arial"/>
              </a:rPr>
              <a:t>Ghosh-10200222066</a:t>
            </a:r>
            <a:endParaRPr kumimoji="0" lang="en-US" sz="2000" b="0" i="0" u="none" strike="noStrike" kern="0" cap="none" spc="10" normalizeH="0" baseline="0" noProof="0" dirty="0">
              <a:ln>
                <a:noFill/>
              </a:ln>
              <a:solidFill>
                <a:srgbClr val="000000"/>
              </a:solidFill>
              <a:effectLst/>
              <a:uLnTx/>
              <a:uFillTx/>
              <a:latin typeface="+mj-lt"/>
              <a:ea typeface="+mn-ea"/>
              <a:cs typeface="Times New Roman"/>
            </a:endParaRPr>
          </a:p>
          <a:p>
            <a:pPr marL="0" marR="0" lvl="0" indent="0" algn="ctr" defTabSz="914400" rtl="0" eaLnBrk="1" fontAlgn="auto" latinLnBrk="0" hangingPunct="1">
              <a:lnSpc>
                <a:spcPct val="100000"/>
              </a:lnSpc>
              <a:spcBef>
                <a:spcPts val="0"/>
              </a:spcBef>
              <a:spcAft>
                <a:spcPts val="0"/>
              </a:spcAft>
              <a:buClr>
                <a:srgbClr val="6F6F74"/>
              </a:buClr>
              <a:buSzTx/>
              <a:buFont typeface="Arial"/>
              <a:buNone/>
              <a:tabLst/>
              <a:defRPr/>
            </a:pPr>
            <a:r>
              <a:rPr kumimoji="0" lang="en-US" sz="2000" b="0" i="0" u="none" strike="noStrike" kern="0" cap="none" spc="10" normalizeH="0" baseline="0" noProof="0" dirty="0">
                <a:ln>
                  <a:noFill/>
                </a:ln>
                <a:solidFill>
                  <a:srgbClr val="000000"/>
                </a:solidFill>
                <a:effectLst/>
                <a:uLnTx/>
                <a:uFillTx/>
                <a:latin typeface="+mj-lt"/>
                <a:ea typeface="+mn-ea"/>
                <a:cs typeface="Times New Roman"/>
                <a:sym typeface="Arial"/>
              </a:rPr>
              <a:t>Rahul</a:t>
            </a:r>
            <a:r>
              <a:rPr kumimoji="0" lang="en-US" sz="2000" b="0" i="0" u="none" strike="noStrike" kern="0" cap="none" spc="0" normalizeH="0" baseline="0" noProof="0" dirty="0">
                <a:ln>
                  <a:noFill/>
                </a:ln>
                <a:solidFill>
                  <a:srgbClr val="000000"/>
                </a:solidFill>
                <a:effectLst/>
                <a:uLnTx/>
                <a:uFillTx/>
                <a:latin typeface="+mj-lt"/>
                <a:ea typeface="+mn-ea"/>
                <a:cs typeface="Times New Roman"/>
                <a:sym typeface="Arial"/>
              </a:rPr>
              <a:t> Das-10200222070</a:t>
            </a:r>
            <a:endParaRPr kumimoji="0" lang="en-US" sz="2000" b="0" i="0" u="none" strike="noStrike" kern="0" cap="none" spc="0" normalizeH="0" baseline="0" noProof="0" dirty="0">
              <a:ln>
                <a:noFill/>
              </a:ln>
              <a:solidFill>
                <a:srgbClr val="000000"/>
              </a:solidFill>
              <a:effectLst/>
              <a:uLnTx/>
              <a:uFillTx/>
              <a:latin typeface="+mj-lt"/>
              <a:ea typeface="+mn-ea"/>
              <a:cs typeface="Times New Roman"/>
            </a:endParaRPr>
          </a:p>
          <a:p>
            <a:pPr marL="0" marR="0" lvl="0" indent="0" algn="ctr" defTabSz="914400" rtl="0" eaLnBrk="1" fontAlgn="auto" latinLnBrk="0" hangingPunct="1">
              <a:lnSpc>
                <a:spcPct val="95000"/>
              </a:lnSpc>
              <a:spcBef>
                <a:spcPts val="0"/>
              </a:spcBef>
              <a:spcAft>
                <a:spcPts val="200"/>
              </a:spcAft>
              <a:buClr>
                <a:srgbClr val="6F6F74"/>
              </a:buClr>
              <a:buSzTx/>
              <a:buFont typeface="Arial"/>
              <a:buNone/>
              <a:tabLst/>
              <a:defRPr/>
            </a:pPr>
            <a:endParaRPr kumimoji="0" lang="en-US" sz="2000" b="0" i="0" u="none" strike="noStrike" kern="0" cap="none" spc="10" normalizeH="0" baseline="0" noProof="0" dirty="0">
              <a:ln>
                <a:noFill/>
              </a:ln>
              <a:solidFill>
                <a:srgbClr val="000000"/>
              </a:solidFill>
              <a:effectLst/>
              <a:uLnTx/>
              <a:uFillTx/>
              <a:latin typeface="+mj-lt"/>
              <a:ea typeface="+mn-ea"/>
              <a:cs typeface="Times New Roman"/>
            </a:endParaRPr>
          </a:p>
          <a:p>
            <a:pPr marL="0" marR="0" lvl="0" indent="0" algn="ctr" defTabSz="914400" rtl="0" eaLnBrk="1" fontAlgn="auto" latinLnBrk="0" hangingPunct="1">
              <a:lnSpc>
                <a:spcPct val="95000"/>
              </a:lnSpc>
              <a:spcBef>
                <a:spcPts val="1400"/>
              </a:spcBef>
              <a:spcAft>
                <a:spcPts val="200"/>
              </a:spcAft>
              <a:buClr>
                <a:srgbClr val="6F6F74"/>
              </a:buClr>
              <a:buSzPct val="80000"/>
              <a:buFont typeface="Arial" pitchFamily="34" charset="0"/>
              <a:buNone/>
              <a:tabLst/>
              <a:defRPr/>
            </a:pPr>
            <a:endParaRPr kumimoji="0" lang="en-IN" sz="1600" b="0" i="0" u="none" strike="noStrike" kern="1200" cap="none" spc="10" normalizeH="0" baseline="0" noProof="0" dirty="0">
              <a:ln>
                <a:noFill/>
              </a:ln>
              <a:solidFill>
                <a:srgbClr val="7F7F7F"/>
              </a:solidFill>
              <a:effectLst/>
              <a:uLnTx/>
              <a:uFillTx/>
              <a:latin typeface="+mj-lt"/>
              <a:ea typeface="+mn-ea"/>
              <a:cs typeface="Times New Roman" panose="02020603050405020304" pitchFamily="18" charset="0"/>
            </a:endParaRPr>
          </a:p>
          <a:p>
            <a:pPr marL="0" marR="0" lvl="0" indent="0" algn="ctr" defTabSz="914400" rtl="0" eaLnBrk="1" fontAlgn="auto" latinLnBrk="0" hangingPunct="1">
              <a:lnSpc>
                <a:spcPct val="95000"/>
              </a:lnSpc>
              <a:spcBef>
                <a:spcPts val="0"/>
              </a:spcBef>
              <a:spcAft>
                <a:spcPts val="200"/>
              </a:spcAft>
              <a:buClr>
                <a:srgbClr val="6F6F74"/>
              </a:buClr>
              <a:buSzPct val="80000"/>
              <a:buFont typeface="Arial" pitchFamily="34" charset="0"/>
              <a:buNone/>
              <a:tabLst/>
              <a:defRPr/>
            </a:pPr>
            <a:r>
              <a:rPr kumimoji="0" lang="en-IN" sz="2000" b="0" i="0" u="none" strike="noStrike" kern="1200" cap="none" spc="10" normalizeH="0" baseline="0" noProof="0" dirty="0">
                <a:ln>
                  <a:noFill/>
                </a:ln>
                <a:solidFill>
                  <a:srgbClr val="000000"/>
                </a:solidFill>
                <a:effectLst/>
                <a:uLnTx/>
                <a:uFillTx/>
                <a:latin typeface="+mj-lt"/>
                <a:ea typeface="+mn-ea"/>
                <a:cs typeface="Times New Roman" panose="02020603050405020304" pitchFamily="18" charset="0"/>
              </a:rPr>
              <a:t>Guided by </a:t>
            </a:r>
          </a:p>
          <a:p>
            <a:pPr marL="0" marR="0" lvl="0" indent="0" algn="ctr" defTabSz="914400" rtl="0" eaLnBrk="1" fontAlgn="auto" latinLnBrk="0" hangingPunct="1">
              <a:lnSpc>
                <a:spcPct val="95000"/>
              </a:lnSpc>
              <a:spcBef>
                <a:spcPts val="0"/>
              </a:spcBef>
              <a:spcAft>
                <a:spcPts val="200"/>
              </a:spcAft>
              <a:buClr>
                <a:srgbClr val="6F6F74"/>
              </a:buClr>
              <a:buSzPct val="80000"/>
              <a:buFont typeface="Arial" pitchFamily="34" charset="0"/>
              <a:buNone/>
              <a:tabLst/>
              <a:defRPr/>
            </a:pPr>
            <a:r>
              <a:rPr kumimoji="0" lang="en-IN" sz="2000" b="0" i="0" u="none" strike="noStrike" kern="1200" cap="none" spc="10" normalizeH="0" baseline="0" noProof="0" dirty="0" err="1">
                <a:ln>
                  <a:noFill/>
                </a:ln>
                <a:solidFill>
                  <a:srgbClr val="000000"/>
                </a:solidFill>
                <a:effectLst/>
                <a:uLnTx/>
                <a:uFillTx/>
                <a:latin typeface="+mj-lt"/>
                <a:ea typeface="+mn-ea"/>
                <a:cs typeface="Times New Roman"/>
              </a:rPr>
              <a:t>Dr.</a:t>
            </a:r>
            <a:r>
              <a:rPr kumimoji="0" lang="en-IN" sz="2000" b="0" i="0" u="none" strike="noStrike" kern="1200" cap="none" spc="10" normalizeH="0" baseline="0" noProof="0" dirty="0">
                <a:ln>
                  <a:noFill/>
                </a:ln>
                <a:solidFill>
                  <a:srgbClr val="000000"/>
                </a:solidFill>
                <a:effectLst/>
                <a:uLnTx/>
                <a:uFillTx/>
                <a:latin typeface="+mj-lt"/>
                <a:ea typeface="+mn-ea"/>
                <a:cs typeface="Times New Roman"/>
              </a:rPr>
              <a:t> </a:t>
            </a:r>
            <a:r>
              <a:rPr kumimoji="0" lang="en-IN" sz="2000" b="0" i="0" u="none" strike="noStrike" kern="1200" cap="none" spc="10" normalizeH="0" baseline="0" noProof="0" dirty="0" err="1">
                <a:ln>
                  <a:noFill/>
                </a:ln>
                <a:solidFill>
                  <a:srgbClr val="000000"/>
                </a:solidFill>
                <a:effectLst/>
                <a:uLnTx/>
                <a:uFillTx/>
                <a:latin typeface="+mj-lt"/>
                <a:ea typeface="+mn-ea"/>
                <a:cs typeface="Times New Roman"/>
              </a:rPr>
              <a:t>Satyendranath</a:t>
            </a:r>
            <a:r>
              <a:rPr kumimoji="0" lang="en-IN" sz="2000" b="0" i="0" u="none" strike="noStrike" kern="1200" cap="none" spc="10" normalizeH="0" baseline="0" noProof="0" dirty="0">
                <a:ln>
                  <a:noFill/>
                </a:ln>
                <a:solidFill>
                  <a:srgbClr val="000000"/>
                </a:solidFill>
                <a:effectLst/>
                <a:uLnTx/>
                <a:uFillTx/>
                <a:latin typeface="+mj-lt"/>
                <a:ea typeface="+mn-ea"/>
                <a:cs typeface="Times New Roman"/>
              </a:rPr>
              <a:t> Mandal</a:t>
            </a:r>
          </a:p>
          <a:p>
            <a:pPr marL="0" marR="0" lvl="0" indent="0" algn="ctr" defTabSz="914400" rtl="0" eaLnBrk="1" fontAlgn="auto" latinLnBrk="0" hangingPunct="1">
              <a:lnSpc>
                <a:spcPct val="95000"/>
              </a:lnSpc>
              <a:spcBef>
                <a:spcPts val="0"/>
              </a:spcBef>
              <a:spcAft>
                <a:spcPts val="200"/>
              </a:spcAft>
              <a:buClr>
                <a:srgbClr val="6F6F74"/>
              </a:buClr>
              <a:buSzPct val="80000"/>
              <a:buFont typeface="Arial" pitchFamily="34" charset="0"/>
              <a:buNone/>
              <a:tabLst/>
              <a:defRPr/>
            </a:pPr>
            <a:r>
              <a:rPr kumimoji="0" lang="en-IN" sz="2000" b="0" i="0" u="none" strike="noStrike" kern="1200" cap="none" spc="10" normalizeH="0" baseline="0" noProof="0" dirty="0">
                <a:ln>
                  <a:noFill/>
                </a:ln>
                <a:solidFill>
                  <a:srgbClr val="000000"/>
                </a:solidFill>
                <a:effectLst/>
                <a:uLnTx/>
                <a:uFillTx/>
                <a:latin typeface="+mj-lt"/>
                <a:ea typeface="+mn-ea"/>
                <a:cs typeface="Times New Roman" panose="02020603050405020304" pitchFamily="18" charset="0"/>
              </a:rPr>
              <a:t>Assistant Professor in Dept. of Information Technology</a:t>
            </a:r>
          </a:p>
          <a:p>
            <a:pPr marL="0" marR="0" lvl="0" indent="0" algn="ctr" defTabSz="914400" rtl="0" eaLnBrk="1" fontAlgn="auto" latinLnBrk="0" hangingPunct="1">
              <a:lnSpc>
                <a:spcPct val="95000"/>
              </a:lnSpc>
              <a:spcBef>
                <a:spcPts val="0"/>
              </a:spcBef>
              <a:spcAft>
                <a:spcPts val="200"/>
              </a:spcAft>
              <a:buClr>
                <a:srgbClr val="6F6F74"/>
              </a:buClr>
              <a:buSzPct val="80000"/>
              <a:buFont typeface="Arial" pitchFamily="34" charset="0"/>
              <a:buNone/>
              <a:tabLst/>
              <a:defRPr/>
            </a:pPr>
            <a:r>
              <a:rPr kumimoji="0" lang="en-IN" sz="2000" b="0" i="0" u="none" strike="noStrike" kern="1200" cap="none" spc="10" normalizeH="0" baseline="0" noProof="0" dirty="0">
                <a:ln>
                  <a:noFill/>
                </a:ln>
                <a:solidFill>
                  <a:srgbClr val="000000"/>
                </a:solidFill>
                <a:effectLst/>
                <a:uLnTx/>
                <a:uFillTx/>
                <a:latin typeface="+mj-lt"/>
                <a:ea typeface="+mn-ea"/>
                <a:cs typeface="Times New Roman" panose="02020603050405020304" pitchFamily="18" charset="0"/>
              </a:rPr>
              <a:t>Kalyani Government Engineering College</a:t>
            </a:r>
          </a:p>
        </p:txBody>
      </p:sp>
    </p:spTree>
    <p:extLst>
      <p:ext uri="{BB962C8B-B14F-4D97-AF65-F5344CB8AC3E}">
        <p14:creationId xmlns:p14="http://schemas.microsoft.com/office/powerpoint/2010/main" val="4341495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1079AE7-00A1-410C-C651-E6C25FD4B1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0137" y="2248563"/>
            <a:ext cx="2549384" cy="1704133"/>
          </a:xfrm>
          <a:prstGeom prst="rect">
            <a:avLst/>
          </a:prstGeom>
        </p:spPr>
      </p:pic>
      <p:sp>
        <p:nvSpPr>
          <p:cNvPr id="3" name="TextBox 2">
            <a:extLst>
              <a:ext uri="{FF2B5EF4-FFF2-40B4-BE49-F238E27FC236}">
                <a16:creationId xmlns:a16="http://schemas.microsoft.com/office/drawing/2014/main" id="{653B87E6-D889-91B9-B043-A17D6CD682ED}"/>
              </a:ext>
            </a:extLst>
          </p:cNvPr>
          <p:cNvSpPr txBox="1"/>
          <p:nvPr/>
        </p:nvSpPr>
        <p:spPr>
          <a:xfrm>
            <a:off x="2998838" y="245807"/>
            <a:ext cx="5371983" cy="461665"/>
          </a:xfrm>
          <a:prstGeom prst="rect">
            <a:avLst/>
          </a:prstGeom>
          <a:noFill/>
        </p:spPr>
        <p:txBody>
          <a:bodyPr wrap="none" rtlCol="0">
            <a:spAutoFit/>
          </a:bodyPr>
          <a:lstStyle/>
          <a:p>
            <a:r>
              <a:rPr lang="en-US" sz="2400" b="1" dirty="0"/>
              <a:t>Features extract from the Image</a:t>
            </a:r>
            <a:endParaRPr lang="en-IN" sz="2400" b="1" dirty="0"/>
          </a:p>
        </p:txBody>
      </p:sp>
      <p:sp>
        <p:nvSpPr>
          <p:cNvPr id="4" name="Arrow: Bent 3">
            <a:extLst>
              <a:ext uri="{FF2B5EF4-FFF2-40B4-BE49-F238E27FC236}">
                <a16:creationId xmlns:a16="http://schemas.microsoft.com/office/drawing/2014/main" id="{B16C1477-DEE2-E421-2D03-652E38BDF654}"/>
              </a:ext>
            </a:extLst>
          </p:cNvPr>
          <p:cNvSpPr/>
          <p:nvPr/>
        </p:nvSpPr>
        <p:spPr>
          <a:xfrm>
            <a:off x="6096000" y="1494503"/>
            <a:ext cx="2172929" cy="540774"/>
          </a:xfrm>
          <a:prstGeom prst="ben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5" name="TextBox 4">
            <a:extLst>
              <a:ext uri="{FF2B5EF4-FFF2-40B4-BE49-F238E27FC236}">
                <a16:creationId xmlns:a16="http://schemas.microsoft.com/office/drawing/2014/main" id="{B937DAE9-7D3D-3B7C-038C-08EB52991789}"/>
              </a:ext>
            </a:extLst>
          </p:cNvPr>
          <p:cNvSpPr txBox="1"/>
          <p:nvPr/>
        </p:nvSpPr>
        <p:spPr>
          <a:xfrm>
            <a:off x="8370821" y="1395558"/>
            <a:ext cx="2044149" cy="369332"/>
          </a:xfrm>
          <a:prstGeom prst="rect">
            <a:avLst/>
          </a:prstGeom>
          <a:noFill/>
        </p:spPr>
        <p:txBody>
          <a:bodyPr wrap="none" rtlCol="0">
            <a:spAutoFit/>
          </a:bodyPr>
          <a:lstStyle/>
          <a:p>
            <a:r>
              <a:rPr lang="en-US" dirty="0"/>
              <a:t>Texture Features</a:t>
            </a:r>
            <a:endParaRPr lang="en-IN" dirty="0"/>
          </a:p>
        </p:txBody>
      </p:sp>
      <p:sp>
        <p:nvSpPr>
          <p:cNvPr id="6" name="Arrow: Bent 5">
            <a:extLst>
              <a:ext uri="{FF2B5EF4-FFF2-40B4-BE49-F238E27FC236}">
                <a16:creationId xmlns:a16="http://schemas.microsoft.com/office/drawing/2014/main" id="{89B9D67C-20F9-8822-10A0-0BA94F476B74}"/>
              </a:ext>
            </a:extLst>
          </p:cNvPr>
          <p:cNvSpPr/>
          <p:nvPr/>
        </p:nvSpPr>
        <p:spPr>
          <a:xfrm rot="10800000">
            <a:off x="2998838" y="4095758"/>
            <a:ext cx="2802193" cy="461665"/>
          </a:xfrm>
          <a:prstGeom prst="ben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7" name="TextBox 6">
            <a:extLst>
              <a:ext uri="{FF2B5EF4-FFF2-40B4-BE49-F238E27FC236}">
                <a16:creationId xmlns:a16="http://schemas.microsoft.com/office/drawing/2014/main" id="{3E02D7C8-3BF0-80B2-40B1-E8FD0AC57E13}"/>
              </a:ext>
            </a:extLst>
          </p:cNvPr>
          <p:cNvSpPr txBox="1"/>
          <p:nvPr/>
        </p:nvSpPr>
        <p:spPr>
          <a:xfrm>
            <a:off x="835742" y="4188092"/>
            <a:ext cx="1957587" cy="369332"/>
          </a:xfrm>
          <a:prstGeom prst="rect">
            <a:avLst/>
          </a:prstGeom>
          <a:noFill/>
        </p:spPr>
        <p:txBody>
          <a:bodyPr wrap="none" rtlCol="0">
            <a:spAutoFit/>
          </a:bodyPr>
          <a:lstStyle/>
          <a:p>
            <a:r>
              <a:rPr lang="en-US" dirty="0"/>
              <a:t>Color Histogram</a:t>
            </a:r>
            <a:endParaRPr lang="en-IN" dirty="0"/>
          </a:p>
        </p:txBody>
      </p:sp>
      <p:sp>
        <p:nvSpPr>
          <p:cNvPr id="9" name="Arrow: Right 8">
            <a:extLst>
              <a:ext uri="{FF2B5EF4-FFF2-40B4-BE49-F238E27FC236}">
                <a16:creationId xmlns:a16="http://schemas.microsoft.com/office/drawing/2014/main" id="{A5B7B364-2A20-6029-F1C3-80EDC305ABB4}"/>
              </a:ext>
            </a:extLst>
          </p:cNvPr>
          <p:cNvSpPr/>
          <p:nvPr/>
        </p:nvSpPr>
        <p:spPr>
          <a:xfrm>
            <a:off x="7089058" y="3100629"/>
            <a:ext cx="1772415" cy="2384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B60D2E98-D992-CD5C-4FA9-30870C50E821}"/>
              </a:ext>
            </a:extLst>
          </p:cNvPr>
          <p:cNvSpPr txBox="1"/>
          <p:nvPr/>
        </p:nvSpPr>
        <p:spPr>
          <a:xfrm>
            <a:off x="8991010" y="3022358"/>
            <a:ext cx="1866217" cy="369332"/>
          </a:xfrm>
          <a:prstGeom prst="rect">
            <a:avLst/>
          </a:prstGeom>
          <a:noFill/>
        </p:spPr>
        <p:txBody>
          <a:bodyPr wrap="none" rtlCol="0">
            <a:spAutoFit/>
          </a:bodyPr>
          <a:lstStyle/>
          <a:p>
            <a:r>
              <a:rPr lang="en-US" dirty="0"/>
              <a:t>Shape Features</a:t>
            </a:r>
            <a:endParaRPr lang="en-IN" dirty="0"/>
          </a:p>
        </p:txBody>
      </p:sp>
      <p:sp>
        <p:nvSpPr>
          <p:cNvPr id="11" name="Arrow: Bent 10">
            <a:extLst>
              <a:ext uri="{FF2B5EF4-FFF2-40B4-BE49-F238E27FC236}">
                <a16:creationId xmlns:a16="http://schemas.microsoft.com/office/drawing/2014/main" id="{B178A3EF-5973-3369-6C27-23BE35A69F80}"/>
              </a:ext>
            </a:extLst>
          </p:cNvPr>
          <p:cNvSpPr/>
          <p:nvPr/>
        </p:nvSpPr>
        <p:spPr>
          <a:xfrm rot="16200000">
            <a:off x="3551499" y="2354376"/>
            <a:ext cx="1163231" cy="294971"/>
          </a:xfrm>
          <a:prstGeom prst="ben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2" name="TextBox 11">
            <a:extLst>
              <a:ext uri="{FF2B5EF4-FFF2-40B4-BE49-F238E27FC236}">
                <a16:creationId xmlns:a16="http://schemas.microsoft.com/office/drawing/2014/main" id="{88FD197D-C984-23AA-C13B-AF4A153C113D}"/>
              </a:ext>
            </a:extLst>
          </p:cNvPr>
          <p:cNvSpPr txBox="1"/>
          <p:nvPr/>
        </p:nvSpPr>
        <p:spPr>
          <a:xfrm>
            <a:off x="943897" y="1494503"/>
            <a:ext cx="4977645" cy="369332"/>
          </a:xfrm>
          <a:prstGeom prst="rect">
            <a:avLst/>
          </a:prstGeom>
          <a:noFill/>
        </p:spPr>
        <p:txBody>
          <a:bodyPr wrap="none" rtlCol="0">
            <a:spAutoFit/>
          </a:bodyPr>
          <a:lstStyle/>
          <a:p>
            <a:r>
              <a:rPr lang="en-US" dirty="0"/>
              <a:t>Contrast, Homogeneity, Energy, Correlation </a:t>
            </a:r>
            <a:endParaRPr lang="en-IN" dirty="0"/>
          </a:p>
        </p:txBody>
      </p:sp>
    </p:spTree>
    <p:extLst>
      <p:ext uri="{BB962C8B-B14F-4D97-AF65-F5344CB8AC3E}">
        <p14:creationId xmlns:p14="http://schemas.microsoft.com/office/powerpoint/2010/main" val="9401525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6CC787D-C6B0-22F8-B028-171B52F674F4}"/>
              </a:ext>
            </a:extLst>
          </p:cNvPr>
          <p:cNvSpPr/>
          <p:nvPr/>
        </p:nvSpPr>
        <p:spPr>
          <a:xfrm>
            <a:off x="1339634" y="1563217"/>
            <a:ext cx="2761738" cy="7477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400" dirty="0">
                <a:latin typeface="Times New Roman" panose="02020603050405020304" pitchFamily="18" charset="0"/>
                <a:cs typeface="Times New Roman" panose="02020603050405020304" pitchFamily="18" charset="0"/>
              </a:rPr>
              <a:t>Data Pre-Processing</a:t>
            </a:r>
            <a:endParaRPr lang="en-IN" sz="1400" dirty="0">
              <a:latin typeface="Times New Roman" panose="02020603050405020304" pitchFamily="18" charset="0"/>
              <a:cs typeface="Times New Roman" panose="02020603050405020304" pitchFamily="18" charset="0"/>
            </a:endParaRPr>
          </a:p>
        </p:txBody>
      </p:sp>
      <p:cxnSp>
        <p:nvCxnSpPr>
          <p:cNvPr id="3" name="Straight Arrow Connector 2">
            <a:extLst>
              <a:ext uri="{FF2B5EF4-FFF2-40B4-BE49-F238E27FC236}">
                <a16:creationId xmlns:a16="http://schemas.microsoft.com/office/drawing/2014/main" id="{820DA3F0-2D0B-95E6-250F-2795C86C45AB}"/>
              </a:ext>
            </a:extLst>
          </p:cNvPr>
          <p:cNvCxnSpPr>
            <a:cxnSpLocks/>
          </p:cNvCxnSpPr>
          <p:nvPr/>
        </p:nvCxnSpPr>
        <p:spPr>
          <a:xfrm>
            <a:off x="2729772" y="2310962"/>
            <a:ext cx="0" cy="5739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9F86EE3E-52EA-0865-580D-6373950BE9C0}"/>
              </a:ext>
            </a:extLst>
          </p:cNvPr>
          <p:cNvSpPr/>
          <p:nvPr/>
        </p:nvSpPr>
        <p:spPr>
          <a:xfrm>
            <a:off x="1339633" y="2884894"/>
            <a:ext cx="2761737" cy="7477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400" dirty="0">
                <a:latin typeface="Times New Roman" panose="02020603050405020304" pitchFamily="18" charset="0"/>
                <a:cs typeface="Times New Roman" panose="02020603050405020304" pitchFamily="18" charset="0"/>
              </a:rPr>
              <a:t>Feature extraction and dataset Pre-processing</a:t>
            </a:r>
            <a:endParaRPr lang="en-IN" sz="1400" dirty="0">
              <a:latin typeface="Times New Roman" panose="02020603050405020304" pitchFamily="18" charset="0"/>
              <a:cs typeface="Times New Roman" panose="02020603050405020304" pitchFamily="18" charset="0"/>
            </a:endParaRPr>
          </a:p>
        </p:txBody>
      </p:sp>
      <p:cxnSp>
        <p:nvCxnSpPr>
          <p:cNvPr id="5" name="Straight Arrow Connector 4">
            <a:extLst>
              <a:ext uri="{FF2B5EF4-FFF2-40B4-BE49-F238E27FC236}">
                <a16:creationId xmlns:a16="http://schemas.microsoft.com/office/drawing/2014/main" id="{C793EA4A-8D0F-5FFE-6FE4-D2C0E5691FBC}"/>
              </a:ext>
            </a:extLst>
          </p:cNvPr>
          <p:cNvCxnSpPr>
            <a:cxnSpLocks/>
          </p:cNvCxnSpPr>
          <p:nvPr/>
        </p:nvCxnSpPr>
        <p:spPr>
          <a:xfrm>
            <a:off x="2729772" y="3632639"/>
            <a:ext cx="0" cy="7477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07728FE5-C6F9-DAE1-7895-F9C8213064A5}"/>
              </a:ext>
            </a:extLst>
          </p:cNvPr>
          <p:cNvSpPr/>
          <p:nvPr/>
        </p:nvSpPr>
        <p:spPr>
          <a:xfrm>
            <a:off x="1339633" y="4380384"/>
            <a:ext cx="2761737" cy="87805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400" dirty="0">
                <a:latin typeface="Times New Roman" panose="02020603050405020304" pitchFamily="18" charset="0"/>
                <a:cs typeface="Times New Roman" panose="02020603050405020304" pitchFamily="18" charset="0"/>
              </a:rPr>
              <a:t>Normalization and Standardization</a:t>
            </a:r>
            <a:endParaRPr lang="en-IN" sz="1400" dirty="0">
              <a:latin typeface="Times New Roman" panose="02020603050405020304" pitchFamily="18" charset="0"/>
              <a:cs typeface="Times New Roman" panose="02020603050405020304" pitchFamily="18" charset="0"/>
            </a:endParaRPr>
          </a:p>
        </p:txBody>
      </p:sp>
      <p:cxnSp>
        <p:nvCxnSpPr>
          <p:cNvPr id="7" name="Straight Arrow Connector 6">
            <a:extLst>
              <a:ext uri="{FF2B5EF4-FFF2-40B4-BE49-F238E27FC236}">
                <a16:creationId xmlns:a16="http://schemas.microsoft.com/office/drawing/2014/main" id="{E06191C2-6F22-139E-DA9F-CB6FBF690E0F}"/>
              </a:ext>
            </a:extLst>
          </p:cNvPr>
          <p:cNvCxnSpPr>
            <a:cxnSpLocks/>
          </p:cNvCxnSpPr>
          <p:nvPr/>
        </p:nvCxnSpPr>
        <p:spPr>
          <a:xfrm>
            <a:off x="4101370" y="4810970"/>
            <a:ext cx="68093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555EB6C0-FD83-D525-1F33-CDF90F53E1D3}"/>
              </a:ext>
            </a:extLst>
          </p:cNvPr>
          <p:cNvSpPr/>
          <p:nvPr/>
        </p:nvSpPr>
        <p:spPr>
          <a:xfrm>
            <a:off x="4782308" y="4380384"/>
            <a:ext cx="2334638" cy="9144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400" dirty="0">
                <a:latin typeface="Times New Roman" panose="02020603050405020304" pitchFamily="18" charset="0"/>
                <a:cs typeface="Times New Roman" panose="02020603050405020304" pitchFamily="18" charset="0"/>
              </a:rPr>
              <a:t>Model Architecture Creation</a:t>
            </a:r>
            <a:endParaRPr lang="en-IN" sz="1400" dirty="0">
              <a:latin typeface="Times New Roman" panose="02020603050405020304" pitchFamily="18" charset="0"/>
              <a:cs typeface="Times New Roman" panose="02020603050405020304" pitchFamily="18" charset="0"/>
            </a:endParaRPr>
          </a:p>
        </p:txBody>
      </p:sp>
      <p:cxnSp>
        <p:nvCxnSpPr>
          <p:cNvPr id="9" name="Straight Arrow Connector 8">
            <a:extLst>
              <a:ext uri="{FF2B5EF4-FFF2-40B4-BE49-F238E27FC236}">
                <a16:creationId xmlns:a16="http://schemas.microsoft.com/office/drawing/2014/main" id="{589E0EBB-EB12-CBD6-8AF9-D9F1023748C7}"/>
              </a:ext>
            </a:extLst>
          </p:cNvPr>
          <p:cNvCxnSpPr>
            <a:cxnSpLocks/>
          </p:cNvCxnSpPr>
          <p:nvPr/>
        </p:nvCxnSpPr>
        <p:spPr>
          <a:xfrm>
            <a:off x="7116946" y="4810970"/>
            <a:ext cx="105058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92B9FCAC-4507-47B1-AC0D-0C292943C88A}"/>
              </a:ext>
            </a:extLst>
          </p:cNvPr>
          <p:cNvSpPr/>
          <p:nvPr/>
        </p:nvSpPr>
        <p:spPr>
          <a:xfrm>
            <a:off x="8167534" y="4362213"/>
            <a:ext cx="2684834" cy="9144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400" dirty="0">
                <a:latin typeface="Times New Roman" panose="02020603050405020304" pitchFamily="18" charset="0"/>
                <a:cs typeface="Times New Roman" panose="02020603050405020304" pitchFamily="18" charset="0"/>
              </a:rPr>
              <a:t>Model Training</a:t>
            </a:r>
            <a:endParaRPr lang="en-IN" sz="1400" dirty="0">
              <a:latin typeface="Times New Roman" panose="02020603050405020304" pitchFamily="18" charset="0"/>
              <a:cs typeface="Times New Roman" panose="02020603050405020304" pitchFamily="18" charset="0"/>
            </a:endParaRPr>
          </a:p>
        </p:txBody>
      </p:sp>
      <p:cxnSp>
        <p:nvCxnSpPr>
          <p:cNvPr id="11" name="Straight Arrow Connector 10">
            <a:extLst>
              <a:ext uri="{FF2B5EF4-FFF2-40B4-BE49-F238E27FC236}">
                <a16:creationId xmlns:a16="http://schemas.microsoft.com/office/drawing/2014/main" id="{AE23D236-CD59-0409-62B8-2E8D28142202}"/>
              </a:ext>
            </a:extLst>
          </p:cNvPr>
          <p:cNvCxnSpPr>
            <a:cxnSpLocks/>
          </p:cNvCxnSpPr>
          <p:nvPr/>
        </p:nvCxnSpPr>
        <p:spPr>
          <a:xfrm flipV="1">
            <a:off x="9509951" y="3632639"/>
            <a:ext cx="0" cy="7295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1B9DD40A-C7E8-74D7-14B5-BDDF026BC3AB}"/>
              </a:ext>
            </a:extLst>
          </p:cNvPr>
          <p:cNvSpPr/>
          <p:nvPr/>
        </p:nvSpPr>
        <p:spPr>
          <a:xfrm>
            <a:off x="8167534" y="2901778"/>
            <a:ext cx="2616738" cy="7295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400" dirty="0">
                <a:latin typeface="Times New Roman" panose="02020603050405020304" pitchFamily="18" charset="0"/>
                <a:cs typeface="Times New Roman" panose="02020603050405020304" pitchFamily="18" charset="0"/>
              </a:rPr>
              <a:t>Model Evaluation and Saving</a:t>
            </a:r>
            <a:endParaRPr lang="en-IN" sz="1400" dirty="0">
              <a:latin typeface="Times New Roman" panose="02020603050405020304" pitchFamily="18" charset="0"/>
              <a:cs typeface="Times New Roman" panose="02020603050405020304" pitchFamily="18" charset="0"/>
            </a:endParaRPr>
          </a:p>
        </p:txBody>
      </p:sp>
      <p:cxnSp>
        <p:nvCxnSpPr>
          <p:cNvPr id="13" name="Straight Arrow Connector 12">
            <a:extLst>
              <a:ext uri="{FF2B5EF4-FFF2-40B4-BE49-F238E27FC236}">
                <a16:creationId xmlns:a16="http://schemas.microsoft.com/office/drawing/2014/main" id="{576B9F9E-31E9-87DA-865E-DD27F310DDEC}"/>
              </a:ext>
            </a:extLst>
          </p:cNvPr>
          <p:cNvCxnSpPr>
            <a:cxnSpLocks/>
          </p:cNvCxnSpPr>
          <p:nvPr/>
        </p:nvCxnSpPr>
        <p:spPr>
          <a:xfrm flipV="1">
            <a:off x="9509951" y="2242868"/>
            <a:ext cx="0" cy="6420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24966432-870F-C82D-4A29-237AED7DAF11}"/>
              </a:ext>
            </a:extLst>
          </p:cNvPr>
          <p:cNvSpPr/>
          <p:nvPr/>
        </p:nvSpPr>
        <p:spPr>
          <a:xfrm>
            <a:off x="8167530" y="1563216"/>
            <a:ext cx="2616737" cy="67965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400" dirty="0">
                <a:latin typeface="Times New Roman" panose="02020603050405020304" pitchFamily="18" charset="0"/>
                <a:cs typeface="Times New Roman" panose="02020603050405020304" pitchFamily="18" charset="0"/>
              </a:rPr>
              <a:t>Feature Export</a:t>
            </a:r>
            <a:endParaRPr lang="en-IN" sz="1400" dirty="0">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BD9B1697-BA8B-0A76-8D2D-4775DB806CFD}"/>
              </a:ext>
            </a:extLst>
          </p:cNvPr>
          <p:cNvSpPr txBox="1"/>
          <p:nvPr/>
        </p:nvSpPr>
        <p:spPr>
          <a:xfrm>
            <a:off x="4315205" y="304800"/>
            <a:ext cx="3268844" cy="461665"/>
          </a:xfrm>
          <a:prstGeom prst="rect">
            <a:avLst/>
          </a:prstGeom>
          <a:noFill/>
        </p:spPr>
        <p:txBody>
          <a:bodyPr wrap="none" rtlCol="0">
            <a:spAutoFit/>
          </a:bodyPr>
          <a:lstStyle/>
          <a:p>
            <a:r>
              <a:rPr lang="en-US" sz="2400" b="1" dirty="0"/>
              <a:t>Training the Model</a:t>
            </a:r>
            <a:endParaRPr lang="en-IN" sz="2400" b="1" dirty="0"/>
          </a:p>
        </p:txBody>
      </p:sp>
    </p:spTree>
    <p:extLst>
      <p:ext uri="{BB962C8B-B14F-4D97-AF65-F5344CB8AC3E}">
        <p14:creationId xmlns:p14="http://schemas.microsoft.com/office/powerpoint/2010/main" val="9473893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50168F5-2C00-8F84-41D2-31CB683259B3}"/>
              </a:ext>
            </a:extLst>
          </p:cNvPr>
          <p:cNvSpPr/>
          <p:nvPr/>
        </p:nvSpPr>
        <p:spPr>
          <a:xfrm>
            <a:off x="2822646" y="1279188"/>
            <a:ext cx="2704288" cy="81712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400" dirty="0">
                <a:latin typeface="Times New Roman" panose="02020603050405020304" pitchFamily="18" charset="0"/>
                <a:cs typeface="Times New Roman" panose="02020603050405020304" pitchFamily="18" charset="0"/>
              </a:rPr>
              <a:t>Feature Extraction from images</a:t>
            </a:r>
            <a:endParaRPr lang="en-IN" sz="1400" dirty="0">
              <a:latin typeface="Times New Roman" panose="02020603050405020304" pitchFamily="18" charset="0"/>
              <a:cs typeface="Times New Roman" panose="02020603050405020304" pitchFamily="18" charset="0"/>
            </a:endParaRPr>
          </a:p>
        </p:txBody>
      </p:sp>
      <p:cxnSp>
        <p:nvCxnSpPr>
          <p:cNvPr id="10" name="Straight Arrow Connector 9">
            <a:extLst>
              <a:ext uri="{FF2B5EF4-FFF2-40B4-BE49-F238E27FC236}">
                <a16:creationId xmlns:a16="http://schemas.microsoft.com/office/drawing/2014/main" id="{D934861D-8D3A-76B7-04AD-81F760293480}"/>
              </a:ext>
            </a:extLst>
          </p:cNvPr>
          <p:cNvCxnSpPr>
            <a:cxnSpLocks/>
          </p:cNvCxnSpPr>
          <p:nvPr/>
        </p:nvCxnSpPr>
        <p:spPr>
          <a:xfrm>
            <a:off x="4174790" y="2115766"/>
            <a:ext cx="0" cy="7587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915F6BEA-A694-3604-309E-80035A7DFAA3}"/>
              </a:ext>
            </a:extLst>
          </p:cNvPr>
          <p:cNvSpPr/>
          <p:nvPr/>
        </p:nvSpPr>
        <p:spPr>
          <a:xfrm>
            <a:off x="2822645" y="2952345"/>
            <a:ext cx="2704287" cy="81712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400" dirty="0">
                <a:latin typeface="Times New Roman" panose="02020603050405020304" pitchFamily="18" charset="0"/>
                <a:cs typeface="Times New Roman" panose="02020603050405020304" pitchFamily="18" charset="0"/>
              </a:rPr>
              <a:t>Pre-processing and Image Preparation</a:t>
            </a:r>
            <a:endParaRPr lang="en-IN" sz="1400" dirty="0">
              <a:latin typeface="Times New Roman" panose="02020603050405020304" pitchFamily="18" charset="0"/>
              <a:cs typeface="Times New Roman" panose="02020603050405020304" pitchFamily="18" charset="0"/>
            </a:endParaRPr>
          </a:p>
        </p:txBody>
      </p:sp>
      <p:cxnSp>
        <p:nvCxnSpPr>
          <p:cNvPr id="12" name="Straight Arrow Connector 11">
            <a:extLst>
              <a:ext uri="{FF2B5EF4-FFF2-40B4-BE49-F238E27FC236}">
                <a16:creationId xmlns:a16="http://schemas.microsoft.com/office/drawing/2014/main" id="{0A692A03-6227-C4F7-3ECB-E837A0D3C268}"/>
              </a:ext>
            </a:extLst>
          </p:cNvPr>
          <p:cNvCxnSpPr>
            <a:cxnSpLocks/>
          </p:cNvCxnSpPr>
          <p:nvPr/>
        </p:nvCxnSpPr>
        <p:spPr>
          <a:xfrm>
            <a:off x="4174790" y="3769469"/>
            <a:ext cx="0" cy="8560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BCC2ABE0-9538-E07B-E501-C474D4A7F288}"/>
              </a:ext>
            </a:extLst>
          </p:cNvPr>
          <p:cNvSpPr/>
          <p:nvPr/>
        </p:nvSpPr>
        <p:spPr>
          <a:xfrm>
            <a:off x="2822644" y="4644958"/>
            <a:ext cx="2704285" cy="89494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400" dirty="0">
                <a:latin typeface="Times New Roman" panose="02020603050405020304" pitchFamily="18" charset="0"/>
                <a:cs typeface="Times New Roman" panose="02020603050405020304" pitchFamily="18" charset="0"/>
              </a:rPr>
              <a:t>Scaling and Normalization</a:t>
            </a:r>
            <a:endParaRPr lang="en-IN" sz="1400" dirty="0">
              <a:latin typeface="Times New Roman" panose="02020603050405020304" pitchFamily="18" charset="0"/>
              <a:cs typeface="Times New Roman" panose="02020603050405020304" pitchFamily="18" charset="0"/>
            </a:endParaRPr>
          </a:p>
        </p:txBody>
      </p:sp>
      <p:cxnSp>
        <p:nvCxnSpPr>
          <p:cNvPr id="14" name="Straight Arrow Connector 13">
            <a:extLst>
              <a:ext uri="{FF2B5EF4-FFF2-40B4-BE49-F238E27FC236}">
                <a16:creationId xmlns:a16="http://schemas.microsoft.com/office/drawing/2014/main" id="{A74FFDDB-2720-17F6-2854-00BA375D6B7C}"/>
              </a:ext>
            </a:extLst>
          </p:cNvPr>
          <p:cNvCxnSpPr>
            <a:cxnSpLocks/>
          </p:cNvCxnSpPr>
          <p:nvPr/>
        </p:nvCxnSpPr>
        <p:spPr>
          <a:xfrm>
            <a:off x="5526929" y="5121612"/>
            <a:ext cx="113814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C687FE16-823B-528B-89F4-4A66F702A74E}"/>
              </a:ext>
            </a:extLst>
          </p:cNvPr>
          <p:cNvSpPr/>
          <p:nvPr/>
        </p:nvSpPr>
        <p:spPr>
          <a:xfrm>
            <a:off x="6665070" y="4664412"/>
            <a:ext cx="2704285" cy="9144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400" dirty="0">
                <a:latin typeface="Times New Roman" panose="02020603050405020304" pitchFamily="18" charset="0"/>
                <a:cs typeface="Times New Roman" panose="02020603050405020304" pitchFamily="18" charset="0"/>
              </a:rPr>
              <a:t>Feature Extraction</a:t>
            </a:r>
            <a:endParaRPr lang="en-IN" sz="1400" dirty="0">
              <a:latin typeface="Times New Roman" panose="02020603050405020304" pitchFamily="18" charset="0"/>
              <a:cs typeface="Times New Roman" panose="02020603050405020304" pitchFamily="18" charset="0"/>
            </a:endParaRPr>
          </a:p>
        </p:txBody>
      </p:sp>
      <p:cxnSp>
        <p:nvCxnSpPr>
          <p:cNvPr id="16" name="Straight Arrow Connector 15">
            <a:extLst>
              <a:ext uri="{FF2B5EF4-FFF2-40B4-BE49-F238E27FC236}">
                <a16:creationId xmlns:a16="http://schemas.microsoft.com/office/drawing/2014/main" id="{0FA155EB-4B7D-E981-E967-5D63C356E272}"/>
              </a:ext>
            </a:extLst>
          </p:cNvPr>
          <p:cNvCxnSpPr>
            <a:cxnSpLocks/>
            <a:stCxn id="15" idx="0"/>
          </p:cNvCxnSpPr>
          <p:nvPr/>
        </p:nvCxnSpPr>
        <p:spPr>
          <a:xfrm flipV="1">
            <a:off x="8017213" y="3769469"/>
            <a:ext cx="2" cy="8949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F6AAAE31-82B1-2EB4-3D79-1B9574630F36}"/>
              </a:ext>
            </a:extLst>
          </p:cNvPr>
          <p:cNvSpPr txBox="1"/>
          <p:nvPr/>
        </p:nvSpPr>
        <p:spPr>
          <a:xfrm>
            <a:off x="4567376" y="348364"/>
            <a:ext cx="3057247" cy="461665"/>
          </a:xfrm>
          <a:prstGeom prst="rect">
            <a:avLst/>
          </a:prstGeom>
          <a:noFill/>
        </p:spPr>
        <p:txBody>
          <a:bodyPr wrap="none" rtlCol="0">
            <a:spAutoFit/>
          </a:bodyPr>
          <a:lstStyle/>
          <a:p>
            <a:r>
              <a:rPr lang="en-US" sz="2400" b="1" dirty="0"/>
              <a:t>Testing the Model</a:t>
            </a:r>
            <a:endParaRPr lang="en-IN" sz="2400" b="1" dirty="0"/>
          </a:p>
        </p:txBody>
      </p:sp>
      <p:sp>
        <p:nvSpPr>
          <p:cNvPr id="37" name="Rectangle 36">
            <a:extLst>
              <a:ext uri="{FF2B5EF4-FFF2-40B4-BE49-F238E27FC236}">
                <a16:creationId xmlns:a16="http://schemas.microsoft.com/office/drawing/2014/main" id="{348ABEF5-D703-8E0B-37FD-A9AAF351AB92}"/>
              </a:ext>
            </a:extLst>
          </p:cNvPr>
          <p:cNvSpPr/>
          <p:nvPr/>
        </p:nvSpPr>
        <p:spPr>
          <a:xfrm>
            <a:off x="6783057" y="2845341"/>
            <a:ext cx="2704285" cy="9144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400" dirty="0">
                <a:latin typeface="Times New Roman" panose="02020603050405020304" pitchFamily="18" charset="0"/>
                <a:cs typeface="Times New Roman" panose="02020603050405020304" pitchFamily="18" charset="0"/>
              </a:rPr>
              <a:t>Model Prediction and Inference</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98099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48;p7">
            <a:extLst>
              <a:ext uri="{FF2B5EF4-FFF2-40B4-BE49-F238E27FC236}">
                <a16:creationId xmlns:a16="http://schemas.microsoft.com/office/drawing/2014/main" id="{C8AFF7A2-A2DC-A1BD-1294-D628A9CBA712}"/>
              </a:ext>
            </a:extLst>
          </p:cNvPr>
          <p:cNvSpPr/>
          <p:nvPr/>
        </p:nvSpPr>
        <p:spPr>
          <a:xfrm>
            <a:off x="3619500" y="838200"/>
            <a:ext cx="1219200" cy="381000"/>
          </a:xfrm>
          <a:prstGeom prst="roundRect">
            <a:avLst>
              <a:gd name="adj" fmla="val 16667"/>
            </a:avLst>
          </a:prstGeom>
          <a:solidFill>
            <a:schemeClr val="accent1"/>
          </a:solidFill>
          <a:ln w="25400" cap="flat" cmpd="sng">
            <a:solidFill>
              <a:srgbClr val="B96128"/>
            </a:solidFill>
            <a:prstDash val="solid"/>
            <a:round/>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en-US" sz="1600">
                <a:solidFill>
                  <a:schemeClr val="lt1"/>
                </a:solidFill>
                <a:latin typeface="Times New Roman"/>
                <a:ea typeface="Times New Roman"/>
                <a:cs typeface="Times New Roman"/>
                <a:sym typeface="Times New Roman"/>
              </a:rPr>
              <a:t>Training</a:t>
            </a:r>
            <a:endParaRPr sz="1600">
              <a:solidFill>
                <a:schemeClr val="lt1"/>
              </a:solidFill>
              <a:latin typeface="Times New Roman"/>
              <a:ea typeface="Times New Roman"/>
              <a:cs typeface="Times New Roman"/>
              <a:sym typeface="Times New Roman"/>
            </a:endParaRPr>
          </a:p>
        </p:txBody>
      </p:sp>
      <p:sp>
        <p:nvSpPr>
          <p:cNvPr id="3" name="Google Shape;249;p7">
            <a:extLst>
              <a:ext uri="{FF2B5EF4-FFF2-40B4-BE49-F238E27FC236}">
                <a16:creationId xmlns:a16="http://schemas.microsoft.com/office/drawing/2014/main" id="{AEF6393A-535F-CB7E-7588-C661D3C478CA}"/>
              </a:ext>
            </a:extLst>
          </p:cNvPr>
          <p:cNvSpPr/>
          <p:nvPr/>
        </p:nvSpPr>
        <p:spPr>
          <a:xfrm>
            <a:off x="7705736" y="861994"/>
            <a:ext cx="1447800" cy="381000"/>
          </a:xfrm>
          <a:prstGeom prst="roundRect">
            <a:avLst>
              <a:gd name="adj" fmla="val 16667"/>
            </a:avLst>
          </a:prstGeom>
          <a:solidFill>
            <a:schemeClr val="accent1"/>
          </a:solidFill>
          <a:ln w="25400" cap="flat" cmpd="sng">
            <a:solidFill>
              <a:srgbClr val="B96128"/>
            </a:solidFill>
            <a:prstDash val="solid"/>
            <a:round/>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en-US" sz="1600">
                <a:solidFill>
                  <a:schemeClr val="lt1"/>
                </a:solidFill>
                <a:latin typeface="Times New Roman"/>
                <a:ea typeface="Times New Roman"/>
                <a:cs typeface="Times New Roman"/>
                <a:sym typeface="Times New Roman"/>
              </a:rPr>
              <a:t>Testing</a:t>
            </a:r>
            <a:endParaRPr sz="1600">
              <a:solidFill>
                <a:schemeClr val="lt1"/>
              </a:solidFill>
              <a:latin typeface="Times New Roman"/>
              <a:ea typeface="Times New Roman"/>
              <a:cs typeface="Times New Roman"/>
              <a:sym typeface="Times New Roman"/>
            </a:endParaRPr>
          </a:p>
        </p:txBody>
      </p:sp>
      <p:sp>
        <p:nvSpPr>
          <p:cNvPr id="5" name="Google Shape;252;p7">
            <a:extLst>
              <a:ext uri="{FF2B5EF4-FFF2-40B4-BE49-F238E27FC236}">
                <a16:creationId xmlns:a16="http://schemas.microsoft.com/office/drawing/2014/main" id="{04A97448-EED0-A66B-EC23-9A5220CB3CCD}"/>
              </a:ext>
            </a:extLst>
          </p:cNvPr>
          <p:cNvSpPr/>
          <p:nvPr/>
        </p:nvSpPr>
        <p:spPr>
          <a:xfrm>
            <a:off x="4152900" y="2590800"/>
            <a:ext cx="152400" cy="457200"/>
          </a:xfrm>
          <a:prstGeom prst="downArrow">
            <a:avLst>
              <a:gd name="adj1" fmla="val 50000"/>
              <a:gd name="adj2" fmla="val 50000"/>
            </a:avLst>
          </a:prstGeom>
          <a:solidFill>
            <a:schemeClr val="accent1"/>
          </a:solidFill>
          <a:ln w="25400" cap="flat" cmpd="sng">
            <a:solidFill>
              <a:srgbClr val="B96128"/>
            </a:solidFill>
            <a:prstDash val="solid"/>
            <a:round/>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1600">
              <a:solidFill>
                <a:schemeClr val="lt1"/>
              </a:solidFill>
              <a:latin typeface="Times New Roman"/>
              <a:ea typeface="Times New Roman"/>
              <a:cs typeface="Times New Roman"/>
              <a:sym typeface="Times New Roman"/>
            </a:endParaRPr>
          </a:p>
        </p:txBody>
      </p:sp>
      <p:sp>
        <p:nvSpPr>
          <p:cNvPr id="6" name="Google Shape;253;p7">
            <a:extLst>
              <a:ext uri="{FF2B5EF4-FFF2-40B4-BE49-F238E27FC236}">
                <a16:creationId xmlns:a16="http://schemas.microsoft.com/office/drawing/2014/main" id="{DA4D3179-F164-2C20-3263-A46A5EC4A528}"/>
              </a:ext>
            </a:extLst>
          </p:cNvPr>
          <p:cNvSpPr/>
          <p:nvPr/>
        </p:nvSpPr>
        <p:spPr>
          <a:xfrm>
            <a:off x="2718619" y="3174209"/>
            <a:ext cx="3110681" cy="990601"/>
          </a:xfrm>
          <a:prstGeom prst="rect">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en-US" sz="1600" dirty="0">
                <a:solidFill>
                  <a:schemeClr val="dk1"/>
                </a:solidFill>
                <a:latin typeface="Times New Roman"/>
                <a:ea typeface="Times New Roman"/>
                <a:cs typeface="Times New Roman"/>
                <a:sym typeface="Times New Roman"/>
              </a:rPr>
              <a:t>Image features of each training images of training image set</a:t>
            </a:r>
            <a:endParaRPr sz="1600" dirty="0">
              <a:solidFill>
                <a:schemeClr val="dk1"/>
              </a:solidFill>
              <a:latin typeface="Times New Roman"/>
              <a:ea typeface="Times New Roman"/>
              <a:cs typeface="Times New Roman"/>
              <a:sym typeface="Times New Roman"/>
            </a:endParaRPr>
          </a:p>
        </p:txBody>
      </p:sp>
      <p:sp>
        <p:nvSpPr>
          <p:cNvPr id="7" name="Google Shape;254;p7">
            <a:extLst>
              <a:ext uri="{FF2B5EF4-FFF2-40B4-BE49-F238E27FC236}">
                <a16:creationId xmlns:a16="http://schemas.microsoft.com/office/drawing/2014/main" id="{F1C7FC94-AB1A-16B8-380F-1A664D5DB12F}"/>
              </a:ext>
            </a:extLst>
          </p:cNvPr>
          <p:cNvSpPr/>
          <p:nvPr/>
        </p:nvSpPr>
        <p:spPr>
          <a:xfrm>
            <a:off x="3086100" y="5005398"/>
            <a:ext cx="2286000" cy="938202"/>
          </a:xfrm>
          <a:prstGeom prst="rect">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en-US" sz="1600" dirty="0">
                <a:solidFill>
                  <a:schemeClr val="dk1"/>
                </a:solidFill>
                <a:latin typeface="Times New Roman"/>
                <a:ea typeface="Times New Roman"/>
                <a:cs typeface="Times New Roman"/>
                <a:sym typeface="Times New Roman"/>
              </a:rPr>
              <a:t>Classification using Convolution Neural Network using image features</a:t>
            </a:r>
            <a:endParaRPr sz="1600" dirty="0">
              <a:solidFill>
                <a:schemeClr val="dk1"/>
              </a:solidFill>
              <a:latin typeface="Times New Roman"/>
              <a:ea typeface="Times New Roman"/>
              <a:cs typeface="Times New Roman"/>
              <a:sym typeface="Times New Roman"/>
            </a:endParaRPr>
          </a:p>
        </p:txBody>
      </p:sp>
      <p:sp>
        <p:nvSpPr>
          <p:cNvPr id="8" name="Google Shape;255;p7">
            <a:extLst>
              <a:ext uri="{FF2B5EF4-FFF2-40B4-BE49-F238E27FC236}">
                <a16:creationId xmlns:a16="http://schemas.microsoft.com/office/drawing/2014/main" id="{D45F1584-27C2-F44A-56FD-D0E89F65A65D}"/>
              </a:ext>
            </a:extLst>
          </p:cNvPr>
          <p:cNvSpPr/>
          <p:nvPr/>
        </p:nvSpPr>
        <p:spPr>
          <a:xfrm>
            <a:off x="4133836" y="4224754"/>
            <a:ext cx="45719" cy="728254"/>
          </a:xfrm>
          <a:prstGeom prst="downArrow">
            <a:avLst>
              <a:gd name="adj1" fmla="val 50000"/>
              <a:gd name="adj2" fmla="val 50000"/>
            </a:avLst>
          </a:prstGeom>
          <a:solidFill>
            <a:schemeClr val="accent1"/>
          </a:solidFill>
          <a:ln w="25400" cap="flat" cmpd="sng">
            <a:solidFill>
              <a:srgbClr val="B96128"/>
            </a:solidFill>
            <a:prstDash val="solid"/>
            <a:round/>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1600">
              <a:solidFill>
                <a:schemeClr val="lt1"/>
              </a:solidFill>
              <a:latin typeface="Times New Roman"/>
              <a:ea typeface="Times New Roman"/>
              <a:cs typeface="Times New Roman"/>
              <a:sym typeface="Times New Roman"/>
            </a:endParaRPr>
          </a:p>
        </p:txBody>
      </p:sp>
      <p:sp>
        <p:nvSpPr>
          <p:cNvPr id="9" name="Google Shape;256;p7">
            <a:extLst>
              <a:ext uri="{FF2B5EF4-FFF2-40B4-BE49-F238E27FC236}">
                <a16:creationId xmlns:a16="http://schemas.microsoft.com/office/drawing/2014/main" id="{CF3D7B32-B236-BD54-764A-0A629E440A54}"/>
              </a:ext>
            </a:extLst>
          </p:cNvPr>
          <p:cNvSpPr/>
          <p:nvPr/>
        </p:nvSpPr>
        <p:spPr>
          <a:xfrm>
            <a:off x="6536593" y="4876800"/>
            <a:ext cx="1219200" cy="762000"/>
          </a:xfrm>
          <a:prstGeom prst="flowChartMagneticDisk">
            <a:avLst/>
          </a:prstGeom>
          <a:solidFill>
            <a:srgbClr val="FFB585"/>
          </a:solidFill>
          <a:ln w="25400" cap="flat" cmpd="sng">
            <a:solidFill>
              <a:srgbClr val="B96128"/>
            </a:solidFill>
            <a:prstDash val="solid"/>
            <a:round/>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en-US" sz="1600" dirty="0">
                <a:solidFill>
                  <a:srgbClr val="993D00"/>
                </a:solidFill>
                <a:latin typeface="Times New Roman"/>
                <a:ea typeface="Times New Roman"/>
                <a:cs typeface="Times New Roman"/>
                <a:sym typeface="Times New Roman"/>
              </a:rPr>
              <a:t>Prediction model</a:t>
            </a:r>
            <a:endParaRPr sz="1600" dirty="0">
              <a:solidFill>
                <a:srgbClr val="993D00"/>
              </a:solidFill>
              <a:latin typeface="Times New Roman"/>
              <a:ea typeface="Times New Roman"/>
              <a:cs typeface="Times New Roman"/>
              <a:sym typeface="Times New Roman"/>
            </a:endParaRPr>
          </a:p>
        </p:txBody>
      </p:sp>
      <p:sp>
        <p:nvSpPr>
          <p:cNvPr id="11" name="Google Shape;258;p7">
            <a:extLst>
              <a:ext uri="{FF2B5EF4-FFF2-40B4-BE49-F238E27FC236}">
                <a16:creationId xmlns:a16="http://schemas.microsoft.com/office/drawing/2014/main" id="{A3CAD342-3375-1AE7-139C-F988CC62662A}"/>
              </a:ext>
            </a:extLst>
          </p:cNvPr>
          <p:cNvSpPr txBox="1"/>
          <p:nvPr/>
        </p:nvSpPr>
        <p:spPr>
          <a:xfrm>
            <a:off x="7620000" y="3303703"/>
            <a:ext cx="1447800" cy="338514"/>
          </a:xfrm>
          <a:prstGeom prst="rect">
            <a:avLst/>
          </a:prstGeom>
          <a:noFill/>
          <a:ln w="19050" cap="flat" cmpd="sng">
            <a:solidFill>
              <a:schemeClr val="accent1"/>
            </a:solidFill>
            <a:prstDash val="solid"/>
            <a:round/>
            <a:headEnd type="none" w="sm" len="sm"/>
            <a:tailEnd type="none" w="sm" len="sm"/>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en-US" sz="1600" dirty="0">
                <a:solidFill>
                  <a:schemeClr val="dk1"/>
                </a:solidFill>
                <a:latin typeface="Times New Roman"/>
                <a:ea typeface="Times New Roman"/>
                <a:cs typeface="Times New Roman"/>
                <a:sym typeface="Times New Roman"/>
              </a:rPr>
              <a:t>Image features</a:t>
            </a:r>
            <a:endParaRPr sz="1600" dirty="0">
              <a:solidFill>
                <a:schemeClr val="dk1"/>
              </a:solidFill>
              <a:latin typeface="Times New Roman"/>
              <a:ea typeface="Times New Roman"/>
              <a:cs typeface="Times New Roman"/>
              <a:sym typeface="Times New Roman"/>
            </a:endParaRPr>
          </a:p>
        </p:txBody>
      </p:sp>
      <p:sp>
        <p:nvSpPr>
          <p:cNvPr id="12" name="Google Shape;260;p7">
            <a:extLst>
              <a:ext uri="{FF2B5EF4-FFF2-40B4-BE49-F238E27FC236}">
                <a16:creationId xmlns:a16="http://schemas.microsoft.com/office/drawing/2014/main" id="{89F5D68C-1AC9-5ED5-14AD-62B160897987}"/>
              </a:ext>
            </a:extLst>
          </p:cNvPr>
          <p:cNvSpPr/>
          <p:nvPr/>
        </p:nvSpPr>
        <p:spPr>
          <a:xfrm>
            <a:off x="8267700" y="2667000"/>
            <a:ext cx="152400" cy="381000"/>
          </a:xfrm>
          <a:prstGeom prst="downArrow">
            <a:avLst>
              <a:gd name="adj1" fmla="val 50000"/>
              <a:gd name="adj2" fmla="val 50000"/>
            </a:avLst>
          </a:prstGeom>
          <a:solidFill>
            <a:schemeClr val="accent1"/>
          </a:solidFill>
          <a:ln w="25400" cap="flat" cmpd="sng">
            <a:solidFill>
              <a:srgbClr val="B96128"/>
            </a:solidFill>
            <a:prstDash val="solid"/>
            <a:round/>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1600">
              <a:solidFill>
                <a:schemeClr val="lt1"/>
              </a:solidFill>
              <a:latin typeface="Times New Roman"/>
              <a:ea typeface="Times New Roman"/>
              <a:cs typeface="Times New Roman"/>
              <a:sym typeface="Times New Roman"/>
            </a:endParaRPr>
          </a:p>
        </p:txBody>
      </p:sp>
      <p:sp>
        <p:nvSpPr>
          <p:cNvPr id="13" name="Google Shape;261;p7">
            <a:extLst>
              <a:ext uri="{FF2B5EF4-FFF2-40B4-BE49-F238E27FC236}">
                <a16:creationId xmlns:a16="http://schemas.microsoft.com/office/drawing/2014/main" id="{621571D7-9047-8F44-A11C-3C350BC290EF}"/>
              </a:ext>
            </a:extLst>
          </p:cNvPr>
          <p:cNvSpPr/>
          <p:nvPr/>
        </p:nvSpPr>
        <p:spPr>
          <a:xfrm>
            <a:off x="5448300" y="5257800"/>
            <a:ext cx="762000" cy="152400"/>
          </a:xfrm>
          <a:prstGeom prst="rightArrow">
            <a:avLst>
              <a:gd name="adj1" fmla="val 50000"/>
              <a:gd name="adj2" fmla="val 50000"/>
            </a:avLst>
          </a:prstGeom>
          <a:solidFill>
            <a:schemeClr val="accent1"/>
          </a:solidFill>
          <a:ln w="25400" cap="flat" cmpd="sng">
            <a:solidFill>
              <a:srgbClr val="B96128"/>
            </a:solidFill>
            <a:prstDash val="solid"/>
            <a:round/>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1600">
              <a:solidFill>
                <a:schemeClr val="lt1"/>
              </a:solidFill>
              <a:latin typeface="Times New Roman"/>
              <a:ea typeface="Times New Roman"/>
              <a:cs typeface="Times New Roman"/>
              <a:sym typeface="Times New Roman"/>
            </a:endParaRPr>
          </a:p>
        </p:txBody>
      </p:sp>
      <p:sp>
        <p:nvSpPr>
          <p:cNvPr id="14" name="Google Shape;262;p7">
            <a:extLst>
              <a:ext uri="{FF2B5EF4-FFF2-40B4-BE49-F238E27FC236}">
                <a16:creationId xmlns:a16="http://schemas.microsoft.com/office/drawing/2014/main" id="{D84871E2-A81D-1293-9363-C9240AE19CE6}"/>
              </a:ext>
            </a:extLst>
          </p:cNvPr>
          <p:cNvSpPr/>
          <p:nvPr/>
        </p:nvSpPr>
        <p:spPr>
          <a:xfrm rot="10800000">
            <a:off x="7886700" y="4419600"/>
            <a:ext cx="533400" cy="990600"/>
          </a:xfrm>
          <a:prstGeom prst="bentArrow">
            <a:avLst>
              <a:gd name="adj1" fmla="val 25000"/>
              <a:gd name="adj2" fmla="val 25000"/>
              <a:gd name="adj3" fmla="val 25000"/>
              <a:gd name="adj4" fmla="val 43750"/>
            </a:avLst>
          </a:prstGeom>
          <a:solidFill>
            <a:schemeClr val="accent1"/>
          </a:solidFill>
          <a:ln w="25400" cap="flat" cmpd="sng">
            <a:solidFill>
              <a:srgbClr val="B96128"/>
            </a:solidFill>
            <a:prstDash val="solid"/>
            <a:round/>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1600">
              <a:solidFill>
                <a:schemeClr val="dk1"/>
              </a:solidFill>
              <a:latin typeface="Times New Roman"/>
              <a:ea typeface="Times New Roman"/>
              <a:cs typeface="Times New Roman"/>
              <a:sym typeface="Times New Roman"/>
            </a:endParaRPr>
          </a:p>
        </p:txBody>
      </p:sp>
      <p:sp>
        <p:nvSpPr>
          <p:cNvPr id="15" name="Google Shape;263;p7">
            <a:extLst>
              <a:ext uri="{FF2B5EF4-FFF2-40B4-BE49-F238E27FC236}">
                <a16:creationId xmlns:a16="http://schemas.microsoft.com/office/drawing/2014/main" id="{C4A3DEFB-2E91-1A7B-0034-DFE096EE4922}"/>
              </a:ext>
            </a:extLst>
          </p:cNvPr>
          <p:cNvSpPr/>
          <p:nvPr/>
        </p:nvSpPr>
        <p:spPr>
          <a:xfrm>
            <a:off x="6972300" y="5715000"/>
            <a:ext cx="152400" cy="304800"/>
          </a:xfrm>
          <a:prstGeom prst="downArrow">
            <a:avLst>
              <a:gd name="adj1" fmla="val 50000"/>
              <a:gd name="adj2" fmla="val 50000"/>
            </a:avLst>
          </a:prstGeom>
          <a:solidFill>
            <a:schemeClr val="accent1"/>
          </a:solidFill>
          <a:ln w="25400" cap="flat" cmpd="sng">
            <a:solidFill>
              <a:srgbClr val="B96128"/>
            </a:solidFill>
            <a:prstDash val="solid"/>
            <a:round/>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1600">
              <a:solidFill>
                <a:schemeClr val="lt1"/>
              </a:solidFill>
              <a:latin typeface="Times New Roman"/>
              <a:ea typeface="Times New Roman"/>
              <a:cs typeface="Times New Roman"/>
              <a:sym typeface="Times New Roman"/>
            </a:endParaRPr>
          </a:p>
        </p:txBody>
      </p:sp>
      <p:sp>
        <p:nvSpPr>
          <p:cNvPr id="18" name="Google Shape;268;p7">
            <a:extLst>
              <a:ext uri="{FF2B5EF4-FFF2-40B4-BE49-F238E27FC236}">
                <a16:creationId xmlns:a16="http://schemas.microsoft.com/office/drawing/2014/main" id="{81EC64C8-4B26-6A67-790C-6A3F824693DA}"/>
              </a:ext>
            </a:extLst>
          </p:cNvPr>
          <p:cNvSpPr txBox="1"/>
          <p:nvPr/>
        </p:nvSpPr>
        <p:spPr>
          <a:xfrm>
            <a:off x="4276712" y="1790688"/>
            <a:ext cx="857256"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r>
              <a:rPr lang="en-US" sz="1800">
                <a:solidFill>
                  <a:schemeClr val="dk1"/>
                </a:solidFill>
                <a:latin typeface="Century Schoolbook"/>
                <a:ea typeface="Century Schoolbook"/>
                <a:cs typeface="Century Schoolbook"/>
                <a:sym typeface="Century Schoolbook"/>
              </a:rPr>
              <a:t>……...</a:t>
            </a:r>
            <a:endParaRPr sz="1800">
              <a:solidFill>
                <a:schemeClr val="dk1"/>
              </a:solidFill>
              <a:latin typeface="Century Schoolbook"/>
              <a:ea typeface="Century Schoolbook"/>
              <a:cs typeface="Century Schoolbook"/>
              <a:sym typeface="Century Schoolbook"/>
            </a:endParaRPr>
          </a:p>
        </p:txBody>
      </p:sp>
      <p:pic>
        <p:nvPicPr>
          <p:cNvPr id="25" name="Picture 24">
            <a:extLst>
              <a:ext uri="{FF2B5EF4-FFF2-40B4-BE49-F238E27FC236}">
                <a16:creationId xmlns:a16="http://schemas.microsoft.com/office/drawing/2014/main" id="{E4698856-1804-04BD-EAB8-5B906B7F97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93587" y="1423820"/>
            <a:ext cx="1011713" cy="676279"/>
          </a:xfrm>
          <a:prstGeom prst="rect">
            <a:avLst/>
          </a:prstGeom>
        </p:spPr>
      </p:pic>
      <p:pic>
        <p:nvPicPr>
          <p:cNvPr id="27" name="Picture 26">
            <a:extLst>
              <a:ext uri="{FF2B5EF4-FFF2-40B4-BE49-F238E27FC236}">
                <a16:creationId xmlns:a16="http://schemas.microsoft.com/office/drawing/2014/main" id="{820908F6-A792-4F91-34B2-E2BA390968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5133968" y="1391265"/>
            <a:ext cx="1046132" cy="699286"/>
          </a:xfrm>
          <a:prstGeom prst="rect">
            <a:avLst/>
          </a:prstGeom>
        </p:spPr>
      </p:pic>
      <p:sp>
        <p:nvSpPr>
          <p:cNvPr id="28" name="TextBox 27">
            <a:extLst>
              <a:ext uri="{FF2B5EF4-FFF2-40B4-BE49-F238E27FC236}">
                <a16:creationId xmlns:a16="http://schemas.microsoft.com/office/drawing/2014/main" id="{48ADE725-931E-B9FB-A88A-02197D7F43F3}"/>
              </a:ext>
            </a:extLst>
          </p:cNvPr>
          <p:cNvSpPr txBox="1"/>
          <p:nvPr/>
        </p:nvSpPr>
        <p:spPr>
          <a:xfrm>
            <a:off x="3380207" y="2157556"/>
            <a:ext cx="1850186" cy="369332"/>
          </a:xfrm>
          <a:prstGeom prst="rect">
            <a:avLst/>
          </a:prstGeom>
          <a:noFill/>
        </p:spPr>
        <p:txBody>
          <a:bodyPr wrap="none" rtlCol="0">
            <a:spAutoFit/>
          </a:bodyPr>
          <a:lstStyle/>
          <a:p>
            <a:r>
              <a:rPr lang="en-US" dirty="0"/>
              <a:t>Training Image</a:t>
            </a:r>
            <a:endParaRPr lang="en-IN" dirty="0"/>
          </a:p>
        </p:txBody>
      </p:sp>
      <p:sp>
        <p:nvSpPr>
          <p:cNvPr id="29" name="TextBox 28">
            <a:extLst>
              <a:ext uri="{FF2B5EF4-FFF2-40B4-BE49-F238E27FC236}">
                <a16:creationId xmlns:a16="http://schemas.microsoft.com/office/drawing/2014/main" id="{5644779E-9F31-06B5-23A3-3D00C645C2F0}"/>
              </a:ext>
            </a:extLst>
          </p:cNvPr>
          <p:cNvSpPr txBox="1"/>
          <p:nvPr/>
        </p:nvSpPr>
        <p:spPr>
          <a:xfrm>
            <a:off x="3888304" y="235575"/>
            <a:ext cx="3416320" cy="369332"/>
          </a:xfrm>
          <a:prstGeom prst="rect">
            <a:avLst/>
          </a:prstGeom>
          <a:noFill/>
        </p:spPr>
        <p:txBody>
          <a:bodyPr wrap="none" rtlCol="0">
            <a:spAutoFit/>
          </a:bodyPr>
          <a:lstStyle/>
          <a:p>
            <a:r>
              <a:rPr lang="en-US" b="1" dirty="0"/>
              <a:t>CNN Using  Image features</a:t>
            </a:r>
            <a:endParaRPr lang="en-IN" b="1" dirty="0"/>
          </a:p>
        </p:txBody>
      </p:sp>
      <p:sp>
        <p:nvSpPr>
          <p:cNvPr id="30" name="Rectangle 29">
            <a:extLst>
              <a:ext uri="{FF2B5EF4-FFF2-40B4-BE49-F238E27FC236}">
                <a16:creationId xmlns:a16="http://schemas.microsoft.com/office/drawing/2014/main" id="{08AA6824-ED48-A648-7C24-9522106909D3}"/>
              </a:ext>
            </a:extLst>
          </p:cNvPr>
          <p:cNvSpPr/>
          <p:nvPr/>
        </p:nvSpPr>
        <p:spPr>
          <a:xfrm>
            <a:off x="2359743" y="604907"/>
            <a:ext cx="4002958" cy="5648186"/>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IN"/>
          </a:p>
        </p:txBody>
      </p:sp>
      <p:pic>
        <p:nvPicPr>
          <p:cNvPr id="32" name="Picture 31">
            <a:extLst>
              <a:ext uri="{FF2B5EF4-FFF2-40B4-BE49-F238E27FC236}">
                <a16:creationId xmlns:a16="http://schemas.microsoft.com/office/drawing/2014/main" id="{755B4DC8-2A5F-D029-20BB-4D408FEE83D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20525" y="1312912"/>
            <a:ext cx="1399149" cy="935260"/>
          </a:xfrm>
          <a:prstGeom prst="rect">
            <a:avLst/>
          </a:prstGeom>
        </p:spPr>
      </p:pic>
      <p:sp>
        <p:nvSpPr>
          <p:cNvPr id="33" name="Rectangle 32">
            <a:extLst>
              <a:ext uri="{FF2B5EF4-FFF2-40B4-BE49-F238E27FC236}">
                <a16:creationId xmlns:a16="http://schemas.microsoft.com/office/drawing/2014/main" id="{5C2C6EF5-9997-0F49-38EE-62DEA957AC77}"/>
              </a:ext>
            </a:extLst>
          </p:cNvPr>
          <p:cNvSpPr/>
          <p:nvPr/>
        </p:nvSpPr>
        <p:spPr>
          <a:xfrm>
            <a:off x="6536593" y="6087438"/>
            <a:ext cx="2493107" cy="5067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Predict The potato Class</a:t>
            </a:r>
            <a:endParaRPr lang="en-IN" dirty="0"/>
          </a:p>
        </p:txBody>
      </p:sp>
      <p:sp>
        <p:nvSpPr>
          <p:cNvPr id="34" name="TextBox 33">
            <a:extLst>
              <a:ext uri="{FF2B5EF4-FFF2-40B4-BE49-F238E27FC236}">
                <a16:creationId xmlns:a16="http://schemas.microsoft.com/office/drawing/2014/main" id="{9A278AC0-1B2D-AFFB-6339-D4FEEB52939F}"/>
              </a:ext>
            </a:extLst>
          </p:cNvPr>
          <p:cNvSpPr txBox="1"/>
          <p:nvPr/>
        </p:nvSpPr>
        <p:spPr>
          <a:xfrm>
            <a:off x="7652845" y="2263849"/>
            <a:ext cx="1382110" cy="369332"/>
          </a:xfrm>
          <a:prstGeom prst="rect">
            <a:avLst/>
          </a:prstGeom>
          <a:noFill/>
        </p:spPr>
        <p:txBody>
          <a:bodyPr wrap="none" rtlCol="0">
            <a:spAutoFit/>
          </a:bodyPr>
          <a:lstStyle/>
          <a:p>
            <a:r>
              <a:rPr lang="en-US" dirty="0"/>
              <a:t>Test Image</a:t>
            </a:r>
            <a:endParaRPr lang="en-IN" dirty="0"/>
          </a:p>
        </p:txBody>
      </p:sp>
    </p:spTree>
    <p:extLst>
      <p:ext uri="{BB962C8B-B14F-4D97-AF65-F5344CB8AC3E}">
        <p14:creationId xmlns:p14="http://schemas.microsoft.com/office/powerpoint/2010/main" val="39221361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2C587BC-EF20-C5F3-18A5-5CE5F278F5A5}"/>
              </a:ext>
            </a:extLst>
          </p:cNvPr>
          <p:cNvSpPr txBox="1"/>
          <p:nvPr/>
        </p:nvSpPr>
        <p:spPr>
          <a:xfrm>
            <a:off x="3814916" y="324466"/>
            <a:ext cx="3884397" cy="461665"/>
          </a:xfrm>
          <a:prstGeom prst="rect">
            <a:avLst/>
          </a:prstGeom>
          <a:noFill/>
        </p:spPr>
        <p:txBody>
          <a:bodyPr wrap="none" rtlCol="0">
            <a:spAutoFit/>
          </a:bodyPr>
          <a:lstStyle/>
          <a:p>
            <a:r>
              <a:rPr lang="en-US" sz="2400" b="1" dirty="0"/>
              <a:t>Potato Image Database</a:t>
            </a:r>
            <a:endParaRPr lang="en-IN" sz="2400" b="1" dirty="0"/>
          </a:p>
        </p:txBody>
      </p:sp>
      <p:graphicFrame>
        <p:nvGraphicFramePr>
          <p:cNvPr id="4" name="Object 3">
            <a:extLst>
              <a:ext uri="{FF2B5EF4-FFF2-40B4-BE49-F238E27FC236}">
                <a16:creationId xmlns:a16="http://schemas.microsoft.com/office/drawing/2014/main" id="{A2ECD846-0D77-4C64-3E6B-A4D1AB1C8FD2}"/>
              </a:ext>
            </a:extLst>
          </p:cNvPr>
          <p:cNvGraphicFramePr>
            <a:graphicFrameLocks noChangeAspect="1"/>
          </p:cNvGraphicFramePr>
          <p:nvPr>
            <p:extLst>
              <p:ext uri="{D42A27DB-BD31-4B8C-83A1-F6EECF244321}">
                <p14:modId xmlns:p14="http://schemas.microsoft.com/office/powerpoint/2010/main" val="1767769880"/>
              </p:ext>
            </p:extLst>
          </p:nvPr>
        </p:nvGraphicFramePr>
        <p:xfrm>
          <a:off x="5481638" y="3241675"/>
          <a:ext cx="1227137" cy="373063"/>
        </p:xfrm>
        <a:graphic>
          <a:graphicData uri="http://schemas.openxmlformats.org/presentationml/2006/ole">
            <mc:AlternateContent xmlns:mc="http://schemas.openxmlformats.org/markup-compatibility/2006">
              <mc:Choice xmlns:v="urn:schemas-microsoft-com:vml" Requires="v">
                <p:oleObj name="Worksheet" r:id="rId2" imgW="1226997" imgH="373530" progId="Excel.Sheet.12">
                  <p:embed/>
                </p:oleObj>
              </mc:Choice>
              <mc:Fallback>
                <p:oleObj name="Worksheet" r:id="rId2" imgW="1226997" imgH="373530" progId="Excel.Sheet.12">
                  <p:embed/>
                  <p:pic>
                    <p:nvPicPr>
                      <p:cNvPr id="4" name="Object 3">
                        <a:extLst>
                          <a:ext uri="{FF2B5EF4-FFF2-40B4-BE49-F238E27FC236}">
                            <a16:creationId xmlns:a16="http://schemas.microsoft.com/office/drawing/2014/main" id="{A2ECD846-0D77-4C64-3E6B-A4D1AB1C8FD2}"/>
                          </a:ext>
                        </a:extLst>
                      </p:cNvPr>
                      <p:cNvPicPr/>
                      <p:nvPr/>
                    </p:nvPicPr>
                    <p:blipFill>
                      <a:blip r:embed="rId3"/>
                      <a:stretch>
                        <a:fillRect/>
                      </a:stretch>
                    </p:blipFill>
                    <p:spPr>
                      <a:xfrm>
                        <a:off x="5481638" y="3241675"/>
                        <a:ext cx="1227137" cy="373063"/>
                      </a:xfrm>
                      <a:prstGeom prst="rect">
                        <a:avLst/>
                      </a:prstGeom>
                    </p:spPr>
                  </p:pic>
                </p:oleObj>
              </mc:Fallback>
            </mc:AlternateContent>
          </a:graphicData>
        </a:graphic>
      </p:graphicFrame>
      <p:graphicFrame>
        <p:nvGraphicFramePr>
          <p:cNvPr id="5" name="Table 4">
            <a:extLst>
              <a:ext uri="{FF2B5EF4-FFF2-40B4-BE49-F238E27FC236}">
                <a16:creationId xmlns:a16="http://schemas.microsoft.com/office/drawing/2014/main" id="{E74A590C-6631-83FE-7662-0836CD957340}"/>
              </a:ext>
            </a:extLst>
          </p:cNvPr>
          <p:cNvGraphicFramePr>
            <a:graphicFrameLocks noGrp="1"/>
          </p:cNvGraphicFramePr>
          <p:nvPr>
            <p:extLst>
              <p:ext uri="{D42A27DB-BD31-4B8C-83A1-F6EECF244321}">
                <p14:modId xmlns:p14="http://schemas.microsoft.com/office/powerpoint/2010/main" val="3232010421"/>
              </p:ext>
            </p:extLst>
          </p:nvPr>
        </p:nvGraphicFramePr>
        <p:xfrm>
          <a:off x="1776362" y="1053965"/>
          <a:ext cx="8128000" cy="509016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894100248"/>
                    </a:ext>
                  </a:extLst>
                </a:gridCol>
                <a:gridCol w="2032000">
                  <a:extLst>
                    <a:ext uri="{9D8B030D-6E8A-4147-A177-3AD203B41FA5}">
                      <a16:colId xmlns:a16="http://schemas.microsoft.com/office/drawing/2014/main" val="3972251594"/>
                    </a:ext>
                  </a:extLst>
                </a:gridCol>
                <a:gridCol w="2032000">
                  <a:extLst>
                    <a:ext uri="{9D8B030D-6E8A-4147-A177-3AD203B41FA5}">
                      <a16:colId xmlns:a16="http://schemas.microsoft.com/office/drawing/2014/main" val="1013323893"/>
                    </a:ext>
                  </a:extLst>
                </a:gridCol>
                <a:gridCol w="2032000">
                  <a:extLst>
                    <a:ext uri="{9D8B030D-6E8A-4147-A177-3AD203B41FA5}">
                      <a16:colId xmlns:a16="http://schemas.microsoft.com/office/drawing/2014/main" val="3633491206"/>
                    </a:ext>
                  </a:extLst>
                </a:gridCol>
              </a:tblGrid>
              <a:tr h="370840">
                <a:tc>
                  <a:txBody>
                    <a:bodyPr/>
                    <a:lstStyle/>
                    <a:p>
                      <a:pPr algn="ctr"/>
                      <a:r>
                        <a:rPr lang="en-US" dirty="0"/>
                        <a:t>Potato Varity</a:t>
                      </a:r>
                      <a:endParaRPr lang="en-IN" dirty="0"/>
                    </a:p>
                  </a:txBody>
                  <a:tcPr/>
                </a:tc>
                <a:tc>
                  <a:txBody>
                    <a:bodyPr/>
                    <a:lstStyle/>
                    <a:p>
                      <a:pPr algn="ctr"/>
                      <a:r>
                        <a:rPr lang="en-US" dirty="0"/>
                        <a:t>Mode</a:t>
                      </a:r>
                      <a:endParaRPr lang="en-IN" dirty="0"/>
                    </a:p>
                  </a:txBody>
                  <a:tcPr/>
                </a:tc>
                <a:tc>
                  <a:txBody>
                    <a:bodyPr/>
                    <a:lstStyle/>
                    <a:p>
                      <a:pPr algn="ctr"/>
                      <a:r>
                        <a:rPr lang="en-US" dirty="0"/>
                        <a:t>Number of Training Image</a:t>
                      </a:r>
                      <a:endParaRPr lang="en-IN" dirty="0"/>
                    </a:p>
                  </a:txBody>
                  <a:tcPr/>
                </a:tc>
                <a:tc>
                  <a:txBody>
                    <a:bodyPr/>
                    <a:lstStyle/>
                    <a:p>
                      <a:pPr algn="ctr"/>
                      <a:r>
                        <a:rPr lang="en-US" dirty="0"/>
                        <a:t>Number of Testing Image</a:t>
                      </a:r>
                      <a:endParaRPr lang="en-IN" dirty="0"/>
                    </a:p>
                  </a:txBody>
                  <a:tcPr/>
                </a:tc>
                <a:extLst>
                  <a:ext uri="{0D108BD9-81ED-4DB2-BD59-A6C34878D82A}">
                    <a16:rowId xmlns:a16="http://schemas.microsoft.com/office/drawing/2014/main" val="1725492362"/>
                  </a:ext>
                </a:extLst>
              </a:tr>
              <a:tr h="370840">
                <a:tc>
                  <a:txBody>
                    <a:bodyPr/>
                    <a:lstStyle/>
                    <a:p>
                      <a:pPr algn="ctr"/>
                      <a:r>
                        <a:rPr lang="en-US" dirty="0"/>
                        <a:t>Ganga</a:t>
                      </a:r>
                    </a:p>
                  </a:txBody>
                  <a:tcPr/>
                </a:tc>
                <a:tc>
                  <a:txBody>
                    <a:bodyPr/>
                    <a:lstStyle/>
                    <a:p>
                      <a:pPr algn="ctr"/>
                      <a:r>
                        <a:rPr lang="en-US" dirty="0"/>
                        <a:t>DSLR/Mobile</a:t>
                      </a:r>
                      <a:endParaRPr lang="en-IN" dirty="0"/>
                    </a:p>
                  </a:txBody>
                  <a:tcPr/>
                </a:tc>
                <a:tc>
                  <a:txBody>
                    <a:bodyPr/>
                    <a:lstStyle/>
                    <a:p>
                      <a:pPr algn="ctr"/>
                      <a:r>
                        <a:rPr lang="en-US" dirty="0"/>
                        <a:t>268</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3436362801"/>
                  </a:ext>
                </a:extLst>
              </a:tr>
              <a:tr h="370840">
                <a:tc>
                  <a:txBody>
                    <a:bodyPr/>
                    <a:lstStyle/>
                    <a:p>
                      <a:pPr algn="ctr"/>
                      <a:r>
                        <a:rPr lang="en-US" dirty="0" err="1"/>
                        <a:t>Chandramukhi</a:t>
                      </a: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DSLR/Mobile</a:t>
                      </a:r>
                      <a:endParaRPr lang="en-IN" dirty="0"/>
                    </a:p>
                  </a:txBody>
                  <a:tcPr/>
                </a:tc>
                <a:tc>
                  <a:txBody>
                    <a:bodyPr/>
                    <a:lstStyle/>
                    <a:p>
                      <a:pPr algn="ctr"/>
                      <a:r>
                        <a:rPr lang="en-US" dirty="0"/>
                        <a:t>267</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1263805137"/>
                  </a:ext>
                </a:extLst>
              </a:tr>
              <a:tr h="370840">
                <a:tc>
                  <a:txBody>
                    <a:bodyPr/>
                    <a:lstStyle/>
                    <a:p>
                      <a:pPr algn="ctr"/>
                      <a:r>
                        <a:rPr lang="en-US" dirty="0"/>
                        <a:t>Chipsona3</a:t>
                      </a: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DSLR/Mobile</a:t>
                      </a:r>
                      <a:endParaRPr lang="en-IN" dirty="0"/>
                    </a:p>
                  </a:txBody>
                  <a:tcPr/>
                </a:tc>
                <a:tc>
                  <a:txBody>
                    <a:bodyPr/>
                    <a:lstStyle/>
                    <a:p>
                      <a:pPr algn="ctr"/>
                      <a:r>
                        <a:rPr lang="en-US" dirty="0"/>
                        <a:t>233</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2657625724"/>
                  </a:ext>
                </a:extLst>
              </a:tr>
              <a:tr h="370840">
                <a:tc>
                  <a:txBody>
                    <a:bodyPr/>
                    <a:lstStyle/>
                    <a:p>
                      <a:pPr algn="ctr"/>
                      <a:r>
                        <a:rPr lang="en-US" dirty="0"/>
                        <a:t>Garima</a:t>
                      </a: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DSLR/Mobile</a:t>
                      </a:r>
                      <a:endParaRPr lang="en-IN" dirty="0"/>
                    </a:p>
                  </a:txBody>
                  <a:tcPr/>
                </a:tc>
                <a:tc>
                  <a:txBody>
                    <a:bodyPr/>
                    <a:lstStyle/>
                    <a:p>
                      <a:pPr algn="ctr"/>
                      <a:r>
                        <a:rPr lang="en-US" dirty="0"/>
                        <a:t>368</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510979349"/>
                  </a:ext>
                </a:extLst>
              </a:tr>
              <a:tr h="370840">
                <a:tc>
                  <a:txBody>
                    <a:bodyPr/>
                    <a:lstStyle/>
                    <a:p>
                      <a:pPr algn="ctr"/>
                      <a:r>
                        <a:rPr lang="en-US" dirty="0" err="1"/>
                        <a:t>Gourav</a:t>
                      </a: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DSLR/Mobile</a:t>
                      </a:r>
                      <a:endParaRPr lang="en-IN" dirty="0"/>
                    </a:p>
                  </a:txBody>
                  <a:tcPr/>
                </a:tc>
                <a:tc>
                  <a:txBody>
                    <a:bodyPr/>
                    <a:lstStyle/>
                    <a:p>
                      <a:pPr algn="ctr"/>
                      <a:r>
                        <a:rPr lang="en-US" dirty="0"/>
                        <a:t>285</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1692638769"/>
                  </a:ext>
                </a:extLst>
              </a:tr>
              <a:tr h="370840">
                <a:tc>
                  <a:txBody>
                    <a:bodyPr/>
                    <a:lstStyle/>
                    <a:p>
                      <a:pPr algn="ctr"/>
                      <a:r>
                        <a:rPr lang="en-US" dirty="0" err="1"/>
                        <a:t>Hamlini</a:t>
                      </a: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DSLR/Mobile</a:t>
                      </a:r>
                      <a:endParaRPr lang="en-IN" dirty="0"/>
                    </a:p>
                  </a:txBody>
                  <a:tcPr/>
                </a:tc>
                <a:tc>
                  <a:txBody>
                    <a:bodyPr/>
                    <a:lstStyle/>
                    <a:p>
                      <a:pPr algn="ctr"/>
                      <a:r>
                        <a:rPr lang="en-US" dirty="0"/>
                        <a:t>284</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4162536352"/>
                  </a:ext>
                </a:extLst>
              </a:tr>
              <a:tr h="370840">
                <a:tc>
                  <a:txBody>
                    <a:bodyPr/>
                    <a:lstStyle/>
                    <a:p>
                      <a:pPr algn="ctr"/>
                      <a:r>
                        <a:rPr lang="en-US" dirty="0"/>
                        <a:t>Jyoti</a:t>
                      </a: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DSLR/Mobile</a:t>
                      </a:r>
                      <a:endParaRPr lang="en-IN" dirty="0"/>
                    </a:p>
                  </a:txBody>
                  <a:tcPr/>
                </a:tc>
                <a:tc>
                  <a:txBody>
                    <a:bodyPr/>
                    <a:lstStyle/>
                    <a:p>
                      <a:pPr algn="ctr"/>
                      <a:r>
                        <a:rPr lang="en-US" dirty="0"/>
                        <a:t>346</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3660673517"/>
                  </a:ext>
                </a:extLst>
              </a:tr>
              <a:tr h="370840">
                <a:tc>
                  <a:txBody>
                    <a:bodyPr/>
                    <a:lstStyle/>
                    <a:p>
                      <a:pPr algn="ctr"/>
                      <a:r>
                        <a:rPr lang="en-US" dirty="0"/>
                        <a:t>Khatti</a:t>
                      </a: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DSLR/Mobile</a:t>
                      </a:r>
                      <a:endParaRPr lang="en-IN" dirty="0"/>
                    </a:p>
                  </a:txBody>
                  <a:tcPr/>
                </a:tc>
                <a:tc>
                  <a:txBody>
                    <a:bodyPr/>
                    <a:lstStyle/>
                    <a:p>
                      <a:pPr algn="ctr"/>
                      <a:r>
                        <a:rPr lang="en-US" dirty="0"/>
                        <a:t>270</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488824420"/>
                  </a:ext>
                </a:extLst>
              </a:tr>
              <a:tr h="370840">
                <a:tc>
                  <a:txBody>
                    <a:bodyPr/>
                    <a:lstStyle/>
                    <a:p>
                      <a:pPr algn="ctr"/>
                      <a:r>
                        <a:rPr lang="en-US" dirty="0"/>
                        <a:t>Lalima</a:t>
                      </a: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DSLR/Mobile</a:t>
                      </a:r>
                      <a:endParaRPr lang="en-IN" dirty="0"/>
                    </a:p>
                  </a:txBody>
                  <a:tcPr/>
                </a:tc>
                <a:tc>
                  <a:txBody>
                    <a:bodyPr/>
                    <a:lstStyle/>
                    <a:p>
                      <a:pPr algn="ctr"/>
                      <a:r>
                        <a:rPr lang="en-US" dirty="0"/>
                        <a:t>359</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4222825492"/>
                  </a:ext>
                </a:extLst>
              </a:tr>
              <a:tr h="370840">
                <a:tc>
                  <a:txBody>
                    <a:bodyPr/>
                    <a:lstStyle/>
                    <a:p>
                      <a:pPr algn="ctr"/>
                      <a:r>
                        <a:rPr lang="en-US" dirty="0"/>
                        <a:t>Puskar</a:t>
                      </a: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DSLR/Mobile</a:t>
                      </a:r>
                      <a:endParaRPr lang="en-IN" dirty="0"/>
                    </a:p>
                  </a:txBody>
                  <a:tcPr/>
                </a:tc>
                <a:tc>
                  <a:txBody>
                    <a:bodyPr/>
                    <a:lstStyle/>
                    <a:p>
                      <a:pPr algn="ctr"/>
                      <a:r>
                        <a:rPr lang="en-US" dirty="0"/>
                        <a:t>328</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2162473424"/>
                  </a:ext>
                </a:extLst>
              </a:tr>
              <a:tr h="370840">
                <a:tc>
                  <a:txBody>
                    <a:bodyPr/>
                    <a:lstStyle/>
                    <a:p>
                      <a:pPr algn="ctr"/>
                      <a:r>
                        <a:rPr lang="en-US" dirty="0"/>
                        <a:t>Mohan</a:t>
                      </a: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DSLR/Mobile</a:t>
                      </a:r>
                      <a:endParaRPr lang="en-IN" dirty="0"/>
                    </a:p>
                  </a:txBody>
                  <a:tcPr/>
                </a:tc>
                <a:tc>
                  <a:txBody>
                    <a:bodyPr/>
                    <a:lstStyle/>
                    <a:p>
                      <a:pPr algn="ctr"/>
                      <a:r>
                        <a:rPr lang="en-US" dirty="0"/>
                        <a:t>328</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4284885465"/>
                  </a:ext>
                </a:extLst>
              </a:tr>
              <a:tr h="370840">
                <a:tc>
                  <a:txBody>
                    <a:bodyPr/>
                    <a:lstStyle/>
                    <a:p>
                      <a:pPr algn="ctr"/>
                      <a:r>
                        <a:rPr lang="en-US" dirty="0" err="1"/>
                        <a:t>Pokhraj</a:t>
                      </a: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DSLR/Mobile</a:t>
                      </a:r>
                      <a:endParaRPr lang="en-IN" dirty="0"/>
                    </a:p>
                  </a:txBody>
                  <a:tcPr/>
                </a:tc>
                <a:tc>
                  <a:txBody>
                    <a:bodyPr/>
                    <a:lstStyle/>
                    <a:p>
                      <a:pPr algn="ctr"/>
                      <a:r>
                        <a:rPr lang="en-US" dirty="0"/>
                        <a:t>320</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1892957278"/>
                  </a:ext>
                </a:extLst>
              </a:tr>
            </a:tbl>
          </a:graphicData>
        </a:graphic>
      </p:graphicFrame>
    </p:spTree>
    <p:extLst>
      <p:ext uri="{BB962C8B-B14F-4D97-AF65-F5344CB8AC3E}">
        <p14:creationId xmlns:p14="http://schemas.microsoft.com/office/powerpoint/2010/main" val="24056326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2484D08-57C7-EC06-4266-85110015A076}"/>
              </a:ext>
            </a:extLst>
          </p:cNvPr>
          <p:cNvSpPr txBox="1"/>
          <p:nvPr/>
        </p:nvSpPr>
        <p:spPr>
          <a:xfrm>
            <a:off x="4060723" y="412955"/>
            <a:ext cx="2502608" cy="461665"/>
          </a:xfrm>
          <a:prstGeom prst="rect">
            <a:avLst/>
          </a:prstGeom>
          <a:noFill/>
        </p:spPr>
        <p:txBody>
          <a:bodyPr wrap="none" rtlCol="0">
            <a:spAutoFit/>
          </a:bodyPr>
          <a:lstStyle/>
          <a:p>
            <a:r>
              <a:rPr lang="en-US" sz="2400" b="1" dirty="0"/>
              <a:t>Testing Result</a:t>
            </a:r>
            <a:endParaRPr lang="en-IN" sz="2400" b="1" dirty="0"/>
          </a:p>
        </p:txBody>
      </p:sp>
      <p:graphicFrame>
        <p:nvGraphicFramePr>
          <p:cNvPr id="3" name="Table 2">
            <a:extLst>
              <a:ext uri="{FF2B5EF4-FFF2-40B4-BE49-F238E27FC236}">
                <a16:creationId xmlns:a16="http://schemas.microsoft.com/office/drawing/2014/main" id="{6B764098-D39E-2130-97E9-BE55EA755A5D}"/>
              </a:ext>
            </a:extLst>
          </p:cNvPr>
          <p:cNvGraphicFramePr>
            <a:graphicFrameLocks noGrp="1"/>
          </p:cNvGraphicFramePr>
          <p:nvPr>
            <p:extLst>
              <p:ext uri="{D42A27DB-BD31-4B8C-83A1-F6EECF244321}">
                <p14:modId xmlns:p14="http://schemas.microsoft.com/office/powerpoint/2010/main" val="3030430572"/>
              </p:ext>
            </p:extLst>
          </p:nvPr>
        </p:nvGraphicFramePr>
        <p:xfrm>
          <a:off x="1646989" y="1018540"/>
          <a:ext cx="8127999" cy="509016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1386246130"/>
                    </a:ext>
                  </a:extLst>
                </a:gridCol>
                <a:gridCol w="2709333">
                  <a:extLst>
                    <a:ext uri="{9D8B030D-6E8A-4147-A177-3AD203B41FA5}">
                      <a16:colId xmlns:a16="http://schemas.microsoft.com/office/drawing/2014/main" val="3300988606"/>
                    </a:ext>
                  </a:extLst>
                </a:gridCol>
                <a:gridCol w="2709333">
                  <a:extLst>
                    <a:ext uri="{9D8B030D-6E8A-4147-A177-3AD203B41FA5}">
                      <a16:colId xmlns:a16="http://schemas.microsoft.com/office/drawing/2014/main" val="1426260199"/>
                    </a:ext>
                  </a:extLst>
                </a:gridCol>
              </a:tblGrid>
              <a:tr h="370840">
                <a:tc>
                  <a:txBody>
                    <a:bodyPr/>
                    <a:lstStyle/>
                    <a:p>
                      <a:pPr algn="ctr"/>
                      <a:r>
                        <a:rPr lang="en-US" dirty="0"/>
                        <a:t>Potato Varity</a:t>
                      </a:r>
                      <a:endParaRPr lang="en-IN" dirty="0"/>
                    </a:p>
                  </a:txBody>
                  <a:tcPr/>
                </a:tc>
                <a:tc>
                  <a:txBody>
                    <a:bodyPr/>
                    <a:lstStyle/>
                    <a:p>
                      <a:pPr algn="ctr"/>
                      <a:r>
                        <a:rPr lang="en-US" dirty="0"/>
                        <a:t>Number of Correct Prediction</a:t>
                      </a:r>
                      <a:endParaRPr lang="en-IN" dirty="0"/>
                    </a:p>
                  </a:txBody>
                  <a:tcPr/>
                </a:tc>
                <a:tc>
                  <a:txBody>
                    <a:bodyPr/>
                    <a:lstStyle/>
                    <a:p>
                      <a:pPr algn="ctr"/>
                      <a:r>
                        <a:rPr lang="en-US" dirty="0"/>
                        <a:t>Total number of Testing Image</a:t>
                      </a:r>
                      <a:endParaRPr lang="en-IN" dirty="0"/>
                    </a:p>
                  </a:txBody>
                  <a:tcPr/>
                </a:tc>
                <a:extLst>
                  <a:ext uri="{0D108BD9-81ED-4DB2-BD59-A6C34878D82A}">
                    <a16:rowId xmlns:a16="http://schemas.microsoft.com/office/drawing/2014/main" val="3140028447"/>
                  </a:ext>
                </a:extLst>
              </a:tr>
              <a:tr h="370840">
                <a:tc>
                  <a:txBody>
                    <a:bodyPr/>
                    <a:lstStyle/>
                    <a:p>
                      <a:pPr algn="ctr"/>
                      <a:r>
                        <a:rPr lang="en-US" dirty="0" err="1"/>
                        <a:t>Chandramukhi</a:t>
                      </a:r>
                      <a:endParaRPr lang="en-IN" dirty="0"/>
                    </a:p>
                  </a:txBody>
                  <a:tcPr/>
                </a:tc>
                <a:tc>
                  <a:txBody>
                    <a:bodyPr/>
                    <a:lstStyle/>
                    <a:p>
                      <a:pPr algn="ctr"/>
                      <a:r>
                        <a:rPr lang="en-US" dirty="0"/>
                        <a:t>29</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1600537126"/>
                  </a:ext>
                </a:extLst>
              </a:tr>
              <a:tr h="370840">
                <a:tc>
                  <a:txBody>
                    <a:bodyPr/>
                    <a:lstStyle/>
                    <a:p>
                      <a:pPr algn="ctr"/>
                      <a:r>
                        <a:rPr lang="en-US" dirty="0" err="1"/>
                        <a:t>Pokhraj</a:t>
                      </a:r>
                      <a:endParaRPr lang="en-IN" dirty="0"/>
                    </a:p>
                  </a:txBody>
                  <a:tcPr/>
                </a:tc>
                <a:tc>
                  <a:txBody>
                    <a:bodyPr/>
                    <a:lstStyle/>
                    <a:p>
                      <a:pPr algn="ctr"/>
                      <a:r>
                        <a:rPr lang="en-US" dirty="0"/>
                        <a:t>29</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3594886706"/>
                  </a:ext>
                </a:extLst>
              </a:tr>
              <a:tr h="370840">
                <a:tc>
                  <a:txBody>
                    <a:bodyPr/>
                    <a:lstStyle/>
                    <a:p>
                      <a:pPr algn="ctr"/>
                      <a:r>
                        <a:rPr lang="en-US" dirty="0"/>
                        <a:t>Garima</a:t>
                      </a:r>
                      <a:endParaRPr lang="en-IN" dirty="0"/>
                    </a:p>
                  </a:txBody>
                  <a:tcPr/>
                </a:tc>
                <a:tc>
                  <a:txBody>
                    <a:bodyPr/>
                    <a:lstStyle/>
                    <a:p>
                      <a:pPr algn="ctr"/>
                      <a:r>
                        <a:rPr lang="en-US" dirty="0"/>
                        <a:t>29</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3874383990"/>
                  </a:ext>
                </a:extLst>
              </a:tr>
              <a:tr h="370840">
                <a:tc>
                  <a:txBody>
                    <a:bodyPr/>
                    <a:lstStyle/>
                    <a:p>
                      <a:pPr algn="ctr"/>
                      <a:r>
                        <a:rPr lang="en-US" dirty="0"/>
                        <a:t>Jyoti</a:t>
                      </a:r>
                      <a:endParaRPr lang="en-IN" dirty="0"/>
                    </a:p>
                  </a:txBody>
                  <a:tcPr/>
                </a:tc>
                <a:tc>
                  <a:txBody>
                    <a:bodyPr/>
                    <a:lstStyle/>
                    <a:p>
                      <a:pPr algn="ctr"/>
                      <a:r>
                        <a:rPr lang="en-US" dirty="0"/>
                        <a:t>30</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750494562"/>
                  </a:ext>
                </a:extLst>
              </a:tr>
              <a:tr h="370840">
                <a:tc>
                  <a:txBody>
                    <a:bodyPr/>
                    <a:lstStyle/>
                    <a:p>
                      <a:pPr algn="ctr"/>
                      <a:r>
                        <a:rPr lang="en-US" dirty="0"/>
                        <a:t>Mohan</a:t>
                      </a:r>
                      <a:endParaRPr lang="en-IN" dirty="0"/>
                    </a:p>
                  </a:txBody>
                  <a:tcPr/>
                </a:tc>
                <a:tc>
                  <a:txBody>
                    <a:bodyPr/>
                    <a:lstStyle/>
                    <a:p>
                      <a:pPr algn="ctr"/>
                      <a:r>
                        <a:rPr lang="en-US" dirty="0"/>
                        <a:t>23</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1910465739"/>
                  </a:ext>
                </a:extLst>
              </a:tr>
              <a:tr h="370840">
                <a:tc>
                  <a:txBody>
                    <a:bodyPr/>
                    <a:lstStyle/>
                    <a:p>
                      <a:pPr algn="ctr"/>
                      <a:r>
                        <a:rPr lang="en-US" dirty="0" err="1"/>
                        <a:t>Chipsona</a:t>
                      </a:r>
                      <a:endParaRPr lang="en-IN" dirty="0"/>
                    </a:p>
                  </a:txBody>
                  <a:tcPr/>
                </a:tc>
                <a:tc>
                  <a:txBody>
                    <a:bodyPr/>
                    <a:lstStyle/>
                    <a:p>
                      <a:pPr algn="ctr"/>
                      <a:r>
                        <a:rPr lang="en-US" dirty="0"/>
                        <a:t>30</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2530357125"/>
                  </a:ext>
                </a:extLst>
              </a:tr>
              <a:tr h="370840">
                <a:tc>
                  <a:txBody>
                    <a:bodyPr/>
                    <a:lstStyle/>
                    <a:p>
                      <a:pPr algn="ctr"/>
                      <a:r>
                        <a:rPr lang="en-US" dirty="0"/>
                        <a:t>Ganga</a:t>
                      </a:r>
                      <a:endParaRPr lang="en-IN" dirty="0"/>
                    </a:p>
                  </a:txBody>
                  <a:tcPr/>
                </a:tc>
                <a:tc>
                  <a:txBody>
                    <a:bodyPr/>
                    <a:lstStyle/>
                    <a:p>
                      <a:pPr algn="ctr"/>
                      <a:r>
                        <a:rPr lang="en-US" dirty="0"/>
                        <a:t>30</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136271008"/>
                  </a:ext>
                </a:extLst>
              </a:tr>
              <a:tr h="370840">
                <a:tc>
                  <a:txBody>
                    <a:bodyPr/>
                    <a:lstStyle/>
                    <a:p>
                      <a:pPr algn="ctr"/>
                      <a:r>
                        <a:rPr lang="en-US" dirty="0" err="1"/>
                        <a:t>Gourav</a:t>
                      </a:r>
                      <a:endParaRPr lang="en-IN" dirty="0"/>
                    </a:p>
                  </a:txBody>
                  <a:tcPr/>
                </a:tc>
                <a:tc>
                  <a:txBody>
                    <a:bodyPr/>
                    <a:lstStyle/>
                    <a:p>
                      <a:pPr algn="ctr"/>
                      <a:r>
                        <a:rPr lang="en-US" dirty="0"/>
                        <a:t>29</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4187212361"/>
                  </a:ext>
                </a:extLst>
              </a:tr>
              <a:tr h="370840">
                <a:tc>
                  <a:txBody>
                    <a:bodyPr/>
                    <a:lstStyle/>
                    <a:p>
                      <a:pPr algn="ctr"/>
                      <a:r>
                        <a:rPr lang="en-US" dirty="0" err="1"/>
                        <a:t>Hemalini</a:t>
                      </a:r>
                      <a:endParaRPr lang="en-IN" dirty="0"/>
                    </a:p>
                  </a:txBody>
                  <a:tcPr/>
                </a:tc>
                <a:tc>
                  <a:txBody>
                    <a:bodyPr/>
                    <a:lstStyle/>
                    <a:p>
                      <a:pPr algn="ctr"/>
                      <a:r>
                        <a:rPr lang="en-US" dirty="0"/>
                        <a:t>30</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2765933167"/>
                  </a:ext>
                </a:extLst>
              </a:tr>
              <a:tr h="370840">
                <a:tc>
                  <a:txBody>
                    <a:bodyPr/>
                    <a:lstStyle/>
                    <a:p>
                      <a:pPr algn="ctr"/>
                      <a:r>
                        <a:rPr lang="en-US" dirty="0"/>
                        <a:t>Khatti</a:t>
                      </a:r>
                      <a:endParaRPr lang="en-IN" dirty="0"/>
                    </a:p>
                  </a:txBody>
                  <a:tcPr/>
                </a:tc>
                <a:tc>
                  <a:txBody>
                    <a:bodyPr/>
                    <a:lstStyle/>
                    <a:p>
                      <a:pPr algn="ctr"/>
                      <a:r>
                        <a:rPr lang="en-US" dirty="0"/>
                        <a:t>29</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165046577"/>
                  </a:ext>
                </a:extLst>
              </a:tr>
              <a:tr h="370840">
                <a:tc>
                  <a:txBody>
                    <a:bodyPr/>
                    <a:lstStyle/>
                    <a:p>
                      <a:pPr algn="ctr"/>
                      <a:r>
                        <a:rPr lang="en-US" dirty="0"/>
                        <a:t>Lalima</a:t>
                      </a:r>
                      <a:endParaRPr lang="en-IN" dirty="0"/>
                    </a:p>
                  </a:txBody>
                  <a:tcPr/>
                </a:tc>
                <a:tc>
                  <a:txBody>
                    <a:bodyPr/>
                    <a:lstStyle/>
                    <a:p>
                      <a:pPr algn="ctr"/>
                      <a:r>
                        <a:rPr lang="en-US" dirty="0"/>
                        <a:t>30</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1228521366"/>
                  </a:ext>
                </a:extLst>
              </a:tr>
              <a:tr h="370840">
                <a:tc>
                  <a:txBody>
                    <a:bodyPr/>
                    <a:lstStyle/>
                    <a:p>
                      <a:pPr algn="ctr"/>
                      <a:r>
                        <a:rPr lang="en-US" dirty="0"/>
                        <a:t>Puskar</a:t>
                      </a:r>
                      <a:endParaRPr lang="en-IN" dirty="0"/>
                    </a:p>
                  </a:txBody>
                  <a:tcPr/>
                </a:tc>
                <a:tc>
                  <a:txBody>
                    <a:bodyPr/>
                    <a:lstStyle/>
                    <a:p>
                      <a:pPr algn="ctr"/>
                      <a:r>
                        <a:rPr lang="en-US" dirty="0"/>
                        <a:t>28</a:t>
                      </a:r>
                      <a:endParaRPr lang="en-IN" dirty="0"/>
                    </a:p>
                  </a:txBody>
                  <a:tcPr/>
                </a:tc>
                <a:tc>
                  <a:txBody>
                    <a:bodyPr/>
                    <a:lstStyle/>
                    <a:p>
                      <a:pPr algn="ctr"/>
                      <a:r>
                        <a:rPr lang="en-US" dirty="0"/>
                        <a:t>30</a:t>
                      </a:r>
                      <a:endParaRPr lang="en-IN" dirty="0"/>
                    </a:p>
                  </a:txBody>
                  <a:tcPr/>
                </a:tc>
                <a:extLst>
                  <a:ext uri="{0D108BD9-81ED-4DB2-BD59-A6C34878D82A}">
                    <a16:rowId xmlns:a16="http://schemas.microsoft.com/office/drawing/2014/main" val="4278728775"/>
                  </a:ext>
                </a:extLst>
              </a:tr>
            </a:tbl>
          </a:graphicData>
        </a:graphic>
      </p:graphicFrame>
    </p:spTree>
    <p:extLst>
      <p:ext uri="{BB962C8B-B14F-4D97-AF65-F5344CB8AC3E}">
        <p14:creationId xmlns:p14="http://schemas.microsoft.com/office/powerpoint/2010/main" val="28286253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A12C55C-89CF-AA93-03AA-3BB15618B803}"/>
              </a:ext>
            </a:extLst>
          </p:cNvPr>
          <p:cNvSpPr txBox="1"/>
          <p:nvPr/>
        </p:nvSpPr>
        <p:spPr>
          <a:xfrm>
            <a:off x="471949" y="511278"/>
            <a:ext cx="1895071" cy="461665"/>
          </a:xfrm>
          <a:prstGeom prst="rect">
            <a:avLst/>
          </a:prstGeom>
          <a:noFill/>
        </p:spPr>
        <p:txBody>
          <a:bodyPr wrap="none" rtlCol="0">
            <a:spAutoFit/>
          </a:bodyPr>
          <a:lstStyle/>
          <a:p>
            <a:r>
              <a:rPr lang="en-US" sz="2400" b="1" dirty="0"/>
              <a:t>Limitation</a:t>
            </a:r>
            <a:endParaRPr lang="en-IN" sz="2400" b="1" dirty="0"/>
          </a:p>
        </p:txBody>
      </p:sp>
      <p:sp>
        <p:nvSpPr>
          <p:cNvPr id="6" name="TextBox 5">
            <a:extLst>
              <a:ext uri="{FF2B5EF4-FFF2-40B4-BE49-F238E27FC236}">
                <a16:creationId xmlns:a16="http://schemas.microsoft.com/office/drawing/2014/main" id="{E28E12FD-91AD-8135-6885-685FAD9198A1}"/>
              </a:ext>
            </a:extLst>
          </p:cNvPr>
          <p:cNvSpPr txBox="1"/>
          <p:nvPr/>
        </p:nvSpPr>
        <p:spPr>
          <a:xfrm>
            <a:off x="471948" y="1116242"/>
            <a:ext cx="10284541" cy="2308324"/>
          </a:xfrm>
          <a:prstGeom prst="rect">
            <a:avLst/>
          </a:prstGeom>
          <a:noFill/>
        </p:spPr>
        <p:txBody>
          <a:bodyPr wrap="square">
            <a:spAutoFit/>
          </a:bodyPr>
          <a:lstStyle/>
          <a:p>
            <a:pPr marL="285750" indent="-285750">
              <a:buFont typeface="Arial" panose="020B0604020202020204" pitchFamily="34" charset="0"/>
              <a:buChar char="•"/>
            </a:pPr>
            <a:r>
              <a:rPr lang="en-US" dirty="0"/>
              <a:t>Dataset Imbalance: Unequal class distribution can lead to biased predictions.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Image Quality Dependency: Poor lighting or low-resolution images may reduce accuracy.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Overfitting Risk: The model may perform poorly on unseen data if not regularized properly.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High Computational Needs: Training and deploying CNNs require significant resources.</a:t>
            </a:r>
          </a:p>
          <a:p>
            <a:endParaRPr lang="en-US" dirty="0"/>
          </a:p>
        </p:txBody>
      </p:sp>
      <p:pic>
        <p:nvPicPr>
          <p:cNvPr id="7" name="Picture 6">
            <a:extLst>
              <a:ext uri="{FF2B5EF4-FFF2-40B4-BE49-F238E27FC236}">
                <a16:creationId xmlns:a16="http://schemas.microsoft.com/office/drawing/2014/main" id="{77841F0B-1034-E960-9BED-4852D83E96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19073" y="3748237"/>
            <a:ext cx="2039064" cy="1363011"/>
          </a:xfrm>
          <a:prstGeom prst="rect">
            <a:avLst/>
          </a:prstGeom>
        </p:spPr>
      </p:pic>
      <p:pic>
        <p:nvPicPr>
          <p:cNvPr id="8" name="Picture 7">
            <a:extLst>
              <a:ext uri="{FF2B5EF4-FFF2-40B4-BE49-F238E27FC236}">
                <a16:creationId xmlns:a16="http://schemas.microsoft.com/office/drawing/2014/main" id="{4DE366DB-35AE-A615-2550-53BE7C984A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61682" y="3748236"/>
            <a:ext cx="2039064" cy="1363011"/>
          </a:xfrm>
          <a:prstGeom prst="rect">
            <a:avLst/>
          </a:prstGeom>
        </p:spPr>
      </p:pic>
      <p:pic>
        <p:nvPicPr>
          <p:cNvPr id="9" name="Picture 8">
            <a:extLst>
              <a:ext uri="{FF2B5EF4-FFF2-40B4-BE49-F238E27FC236}">
                <a16:creationId xmlns:a16="http://schemas.microsoft.com/office/drawing/2014/main" id="{AA536701-F6DA-75B7-DBB1-0CD25B46716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04291" y="3748236"/>
            <a:ext cx="2039064" cy="1363010"/>
          </a:xfrm>
          <a:prstGeom prst="rect">
            <a:avLst/>
          </a:prstGeom>
        </p:spPr>
      </p:pic>
    </p:spTree>
    <p:extLst>
      <p:ext uri="{BB962C8B-B14F-4D97-AF65-F5344CB8AC3E}">
        <p14:creationId xmlns:p14="http://schemas.microsoft.com/office/powerpoint/2010/main" val="35273606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E06054-AC51-6CFA-0FBA-B29161F63114}"/>
              </a:ext>
            </a:extLst>
          </p:cNvPr>
          <p:cNvSpPr txBox="1"/>
          <p:nvPr/>
        </p:nvSpPr>
        <p:spPr>
          <a:xfrm>
            <a:off x="766916" y="501446"/>
            <a:ext cx="1981633" cy="461665"/>
          </a:xfrm>
          <a:prstGeom prst="rect">
            <a:avLst/>
          </a:prstGeom>
          <a:noFill/>
        </p:spPr>
        <p:txBody>
          <a:bodyPr wrap="none" rtlCol="0">
            <a:spAutoFit/>
          </a:bodyPr>
          <a:lstStyle/>
          <a:p>
            <a:r>
              <a:rPr lang="en-US" sz="2400" b="1" dirty="0"/>
              <a:t>Conclusion</a:t>
            </a:r>
            <a:endParaRPr lang="en-IN" sz="2400" b="1" dirty="0"/>
          </a:p>
        </p:txBody>
      </p:sp>
      <p:sp>
        <p:nvSpPr>
          <p:cNvPr id="4" name="TextBox 3">
            <a:extLst>
              <a:ext uri="{FF2B5EF4-FFF2-40B4-BE49-F238E27FC236}">
                <a16:creationId xmlns:a16="http://schemas.microsoft.com/office/drawing/2014/main" id="{5F9B9FE1-3894-D449-51EF-97B27DCE3F76}"/>
              </a:ext>
            </a:extLst>
          </p:cNvPr>
          <p:cNvSpPr txBox="1"/>
          <p:nvPr/>
        </p:nvSpPr>
        <p:spPr>
          <a:xfrm>
            <a:off x="766916" y="1182523"/>
            <a:ext cx="9901084" cy="3139321"/>
          </a:xfrm>
          <a:prstGeom prst="rect">
            <a:avLst/>
          </a:prstGeom>
          <a:noFill/>
        </p:spPr>
        <p:txBody>
          <a:bodyPr wrap="square">
            <a:spAutoFit/>
          </a:bodyPr>
          <a:lstStyle/>
          <a:p>
            <a:pPr marL="285750" indent="-285750">
              <a:buFont typeface="Arial" panose="020B0604020202020204" pitchFamily="34" charset="0"/>
              <a:buChar char="•"/>
            </a:pPr>
            <a:r>
              <a:rPr lang="en-IN" dirty="0"/>
              <a:t>This potato classification project demonstrates the effectiveness of deep learning in agriculture.</a:t>
            </a:r>
          </a:p>
          <a:p>
            <a:pPr marL="285750" indent="-285750">
              <a:buFont typeface="Arial" panose="020B0604020202020204" pitchFamily="34" charset="0"/>
              <a:buChar char="•"/>
            </a:pPr>
            <a:r>
              <a:rPr lang="en-IN" dirty="0"/>
              <a:t>Proper preprocessing and dataset preparation play a crucial role in achieving high model accuracy. </a:t>
            </a:r>
          </a:p>
          <a:p>
            <a:pPr marL="285750" indent="-285750">
              <a:buFont typeface="Arial" panose="020B0604020202020204" pitchFamily="34" charset="0"/>
              <a:buChar char="•"/>
            </a:pPr>
            <a:r>
              <a:rPr lang="en-IN" dirty="0"/>
              <a:t>The implementation of CNNs ensures precise identification of potato diseases based on image data. </a:t>
            </a:r>
          </a:p>
          <a:p>
            <a:pPr marL="285750" indent="-285750">
              <a:buFont typeface="Arial" panose="020B0604020202020204" pitchFamily="34" charset="0"/>
              <a:buChar char="•"/>
            </a:pPr>
            <a:r>
              <a:rPr lang="en-IN" dirty="0"/>
              <a:t>Despite its accuracy, the method is resource-intensive and depends on high-quality data.</a:t>
            </a:r>
          </a:p>
          <a:p>
            <a:pPr marL="285750" indent="-285750">
              <a:buFont typeface="Arial" panose="020B0604020202020204" pitchFamily="34" charset="0"/>
              <a:buChar char="•"/>
            </a:pPr>
            <a:r>
              <a:rPr lang="en-IN" dirty="0"/>
              <a:t>The integration with a web application enhances usability for farmers and agricultural experts.</a:t>
            </a:r>
          </a:p>
          <a:p>
            <a:pPr marL="285750" indent="-285750">
              <a:buFont typeface="Arial" panose="020B0604020202020204" pitchFamily="34" charset="0"/>
              <a:buChar char="•"/>
            </a:pPr>
            <a:r>
              <a:rPr lang="en-IN" dirty="0"/>
              <a:t>With further optimization, this model can be scaled to other crops and diseases for broader impact.</a:t>
            </a:r>
          </a:p>
        </p:txBody>
      </p:sp>
    </p:spTree>
    <p:extLst>
      <p:ext uri="{BB962C8B-B14F-4D97-AF65-F5344CB8AC3E}">
        <p14:creationId xmlns:p14="http://schemas.microsoft.com/office/powerpoint/2010/main" val="3462443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3C875A2-1043-8840-4DB1-C21CFBA18651}"/>
              </a:ext>
            </a:extLst>
          </p:cNvPr>
          <p:cNvSpPr txBox="1"/>
          <p:nvPr/>
        </p:nvSpPr>
        <p:spPr>
          <a:xfrm>
            <a:off x="609598" y="540774"/>
            <a:ext cx="1957587" cy="461665"/>
          </a:xfrm>
          <a:prstGeom prst="rect">
            <a:avLst/>
          </a:prstGeom>
          <a:noFill/>
        </p:spPr>
        <p:txBody>
          <a:bodyPr wrap="none" rtlCol="0">
            <a:spAutoFit/>
          </a:bodyPr>
          <a:lstStyle/>
          <a:p>
            <a:r>
              <a:rPr lang="en-US" sz="2400" b="1" dirty="0"/>
              <a:t>References</a:t>
            </a:r>
            <a:endParaRPr lang="en-IN" sz="2400" b="1" dirty="0"/>
          </a:p>
        </p:txBody>
      </p:sp>
      <p:sp>
        <p:nvSpPr>
          <p:cNvPr id="4" name="TextBox 3">
            <a:extLst>
              <a:ext uri="{FF2B5EF4-FFF2-40B4-BE49-F238E27FC236}">
                <a16:creationId xmlns:a16="http://schemas.microsoft.com/office/drawing/2014/main" id="{F25EFB2E-2C64-A4FB-36A3-D526BCCF001E}"/>
              </a:ext>
            </a:extLst>
          </p:cNvPr>
          <p:cNvSpPr txBox="1"/>
          <p:nvPr/>
        </p:nvSpPr>
        <p:spPr>
          <a:xfrm>
            <a:off x="609598" y="1128783"/>
            <a:ext cx="10609008" cy="5355312"/>
          </a:xfrm>
          <a:prstGeom prst="rect">
            <a:avLst/>
          </a:prstGeom>
          <a:noFill/>
        </p:spPr>
        <p:txBody>
          <a:bodyPr wrap="square">
            <a:spAutoFit/>
          </a:bodyPr>
          <a:lstStyle/>
          <a:p>
            <a:pPr marL="342900" indent="-342900">
              <a:buAutoNum type="arabicPeriod"/>
            </a:pPr>
            <a:r>
              <a:rPr lang="en-IN" dirty="0"/>
              <a:t>Cheng, Y., Xie, Z., &amp; Liu, J. (2021). "Automated potato classification using machine learning techniques." Computers and Electronics in Agriculture, 180, 105890. </a:t>
            </a:r>
          </a:p>
          <a:p>
            <a:pPr marL="342900" indent="-342900">
              <a:buAutoNum type="arabicPeriod"/>
            </a:pPr>
            <a:r>
              <a:rPr lang="en-IN" dirty="0"/>
              <a:t>Gonzalez, R.C., &amp; Woods, R.E. (2008). Digital Image Processing (3rd ed.). Pearson.</a:t>
            </a:r>
          </a:p>
          <a:p>
            <a:pPr marL="342900" indent="-342900">
              <a:buAutoNum type="arabicPeriod"/>
            </a:pPr>
            <a:r>
              <a:rPr lang="en-IN" dirty="0" err="1"/>
              <a:t>Haralick</a:t>
            </a:r>
            <a:r>
              <a:rPr lang="en-IN" dirty="0"/>
              <a:t>, R.M., Shanmugam, K., &amp; </a:t>
            </a:r>
            <a:r>
              <a:rPr lang="en-IN" dirty="0" err="1"/>
              <a:t>Dinstein</a:t>
            </a:r>
            <a:r>
              <a:rPr lang="en-IN" dirty="0"/>
              <a:t>, I. (1973). "Textural Features for Image Classification." IEEE Transactions on Systems, Man, and Cybernetics, SMC-3(6), 610621. </a:t>
            </a:r>
          </a:p>
          <a:p>
            <a:pPr marL="342900" indent="-342900">
              <a:buAutoNum type="arabicPeriod"/>
            </a:pPr>
            <a:r>
              <a:rPr lang="en-IN" dirty="0" err="1"/>
              <a:t>Krizhevsky</a:t>
            </a:r>
            <a:r>
              <a:rPr lang="en-IN" dirty="0"/>
              <a:t>, A., </a:t>
            </a:r>
            <a:r>
              <a:rPr lang="en-IN" dirty="0" err="1"/>
              <a:t>Sutskever</a:t>
            </a:r>
            <a:r>
              <a:rPr lang="en-IN" dirty="0"/>
              <a:t>, I., &amp; Hinton, G.E. (2012). "ImageNet classification with deep convolutional neural networks." In Advances in Neural Information Processing Systems (pp. 1097–1105).</a:t>
            </a:r>
          </a:p>
          <a:p>
            <a:pPr marL="342900" indent="-342900">
              <a:buAutoNum type="arabicPeriod"/>
            </a:pPr>
            <a:r>
              <a:rPr lang="en-IN" dirty="0"/>
              <a:t>LeCun, Y., Bengio, Y., &amp; Hinton, G. (2015). "Deep learning." Nature, 521(7553), 436444. </a:t>
            </a:r>
          </a:p>
          <a:p>
            <a:pPr marL="342900" indent="-342900">
              <a:buAutoNum type="arabicPeriod"/>
            </a:pPr>
            <a:r>
              <a:rPr lang="en-IN" dirty="0"/>
              <a:t>Patel, D., Jadhav, M., &amp; Prasad, R. (2020). "Potato variety classification using deep learning and image processing techniques." Agricultural Systems, 181, 102790.</a:t>
            </a:r>
          </a:p>
          <a:p>
            <a:pPr marL="342900" indent="-342900">
              <a:buAutoNum type="arabicPeriod"/>
            </a:pPr>
            <a:r>
              <a:rPr lang="en-IN" dirty="0"/>
              <a:t>Perez, L., &amp; Wang, J. (2017). "The effectiveness of data augmentation in image classification using deep learning." Convolutional Neural Networks for Visual Recognition.</a:t>
            </a:r>
          </a:p>
          <a:p>
            <a:pPr marL="342900" indent="-342900">
              <a:buAutoNum type="arabicPeriod"/>
            </a:pPr>
            <a:r>
              <a:rPr lang="en-IN" dirty="0"/>
              <a:t>Raj, R., Kumar, R., &amp; Pandey, A. (2019). "Machine learning applications in agriculture." Journal of Agricultural Engineering, 56(4), 132-145.</a:t>
            </a:r>
          </a:p>
          <a:p>
            <a:pPr marL="342900" indent="-342900">
              <a:buAutoNum type="arabicPeriod"/>
            </a:pPr>
            <a:r>
              <a:rPr lang="en-IN" dirty="0"/>
              <a:t>Sahoo, D., &amp; Ghosal, S. (2020). "Hybrid techniques for machine learning in agriculture." Journal of Agricultural Engineering, 47(1), 31-46.</a:t>
            </a:r>
          </a:p>
          <a:p>
            <a:pPr marL="342900" indent="-342900">
              <a:buAutoNum type="arabicPeriod"/>
            </a:pPr>
            <a:r>
              <a:rPr lang="en-IN" dirty="0"/>
              <a:t>Zhang, Z., &amp; Wang, Y. (2019). "Hybrid deep learning models for automated agricultural systems." Computers and Electronics in Agriculture, 162, 121-129.</a:t>
            </a:r>
          </a:p>
        </p:txBody>
      </p:sp>
    </p:spTree>
    <p:extLst>
      <p:ext uri="{BB962C8B-B14F-4D97-AF65-F5344CB8AC3E}">
        <p14:creationId xmlns:p14="http://schemas.microsoft.com/office/powerpoint/2010/main" val="27541529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F692FF7-9329-69F1-7EB5-7C5076E2C78F}"/>
              </a:ext>
            </a:extLst>
          </p:cNvPr>
          <p:cNvSpPr txBox="1"/>
          <p:nvPr/>
        </p:nvSpPr>
        <p:spPr>
          <a:xfrm>
            <a:off x="4001729" y="2445774"/>
            <a:ext cx="3677610" cy="830997"/>
          </a:xfrm>
          <a:prstGeom prst="rect">
            <a:avLst/>
          </a:prstGeom>
          <a:noFill/>
        </p:spPr>
        <p:txBody>
          <a:bodyPr wrap="none" rtlCol="0">
            <a:spAutoFit/>
          </a:bodyPr>
          <a:lstStyle/>
          <a:p>
            <a:r>
              <a:rPr lang="en-US" sz="4800" b="1" dirty="0"/>
              <a:t>Thank You</a:t>
            </a:r>
            <a:endParaRPr lang="en-IN" sz="4800" b="1" dirty="0"/>
          </a:p>
        </p:txBody>
      </p:sp>
    </p:spTree>
    <p:extLst>
      <p:ext uri="{BB962C8B-B14F-4D97-AF65-F5344CB8AC3E}">
        <p14:creationId xmlns:p14="http://schemas.microsoft.com/office/powerpoint/2010/main" val="2929763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F044BB8-8B6F-7928-296E-FF7DA9D7097A}"/>
              </a:ext>
            </a:extLst>
          </p:cNvPr>
          <p:cNvSpPr txBox="1"/>
          <p:nvPr/>
        </p:nvSpPr>
        <p:spPr>
          <a:xfrm>
            <a:off x="4817807" y="550607"/>
            <a:ext cx="1641796" cy="461665"/>
          </a:xfrm>
          <a:prstGeom prst="rect">
            <a:avLst/>
          </a:prstGeom>
          <a:noFill/>
        </p:spPr>
        <p:txBody>
          <a:bodyPr wrap="none" rtlCol="0">
            <a:spAutoFit/>
          </a:bodyPr>
          <a:lstStyle/>
          <a:p>
            <a:r>
              <a:rPr lang="en-US" sz="2400" b="1" dirty="0"/>
              <a:t>Abstract </a:t>
            </a:r>
            <a:endParaRPr lang="en-IN" sz="2400" b="1" dirty="0"/>
          </a:p>
        </p:txBody>
      </p:sp>
      <p:sp>
        <p:nvSpPr>
          <p:cNvPr id="7" name="TextBox 6">
            <a:extLst>
              <a:ext uri="{FF2B5EF4-FFF2-40B4-BE49-F238E27FC236}">
                <a16:creationId xmlns:a16="http://schemas.microsoft.com/office/drawing/2014/main" id="{1A4BF12B-D9A5-7CFC-75A6-8531D10D642D}"/>
              </a:ext>
            </a:extLst>
          </p:cNvPr>
          <p:cNvSpPr txBox="1"/>
          <p:nvPr/>
        </p:nvSpPr>
        <p:spPr>
          <a:xfrm>
            <a:off x="924236" y="1012272"/>
            <a:ext cx="9714268" cy="3323987"/>
          </a:xfrm>
          <a:prstGeom prst="rect">
            <a:avLst/>
          </a:prstGeom>
          <a:noFill/>
        </p:spPr>
        <p:txBody>
          <a:bodyPr wrap="square" rtlCol="0">
            <a:spAutoFit/>
          </a:bodyPr>
          <a:lstStyle/>
          <a:p>
            <a:pPr algn="just"/>
            <a:r>
              <a:rPr lang="en-US" sz="1400" dirty="0"/>
              <a:t>The Potato Identification System is an advanced AI-driven solution designed to classify potato breeds with high accuracy by analyzing image data. Utilizing Convolutional Neural Networks (CNNs) and texture analysis through Gray Level Co-occurrence Matrices (GLCM), the system automates the traditionally manual task of potato breed identification, significantly enhancing efficiency and precision. This project addresses key challenges faced in agriculture, such as quality control, breed-specific disease detection, and scalability in operations.</a:t>
            </a:r>
          </a:p>
          <a:p>
            <a:pPr algn="just"/>
            <a:r>
              <a:rPr lang="en-US" sz="1400" dirty="0"/>
              <a:t>The system workflow includes image preprocessing, feature extraction, model training, and real-time prediction. Preprocessing ensures uniformity in input data, while CNNs extract breed-specific patterns for classification. </a:t>
            </a:r>
            <a:r>
              <a:rPr lang="en-US" sz="1400" dirty="0" err="1"/>
              <a:t>Haralick</a:t>
            </a:r>
            <a:r>
              <a:rPr lang="en-US" sz="1400" dirty="0"/>
              <a:t> features derived from GLCM offer additional insights into potato textures, enhancing model performance. By leveraging data augmentation and scalable architectures, the system achieves robust generalization across varying conditions.</a:t>
            </a:r>
          </a:p>
          <a:p>
            <a:pPr algn="just"/>
            <a:r>
              <a:rPr lang="en-US" sz="1400" dirty="0"/>
              <a:t>This system provides an innovative approach to agricultural automation by reducing dependency on human expertise, improving decision-making in the supply chain, and ensuring consistent quality grading. Deployed as a standalone application or integrated with IoT devices, the Potato Identification System holds significant potential to revolutionize modern farming practices.</a:t>
            </a:r>
          </a:p>
          <a:p>
            <a:pPr algn="just"/>
            <a:endParaRPr lang="en-IN" sz="1400" dirty="0"/>
          </a:p>
        </p:txBody>
      </p:sp>
      <p:pic>
        <p:nvPicPr>
          <p:cNvPr id="8" name="Picture 7">
            <a:extLst>
              <a:ext uri="{FF2B5EF4-FFF2-40B4-BE49-F238E27FC236}">
                <a16:creationId xmlns:a16="http://schemas.microsoft.com/office/drawing/2014/main" id="{EFB14ACA-A933-4A93-F600-6C834F1B1B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45370" y="4658030"/>
            <a:ext cx="2039064" cy="1363011"/>
          </a:xfrm>
          <a:prstGeom prst="rect">
            <a:avLst/>
          </a:prstGeom>
        </p:spPr>
      </p:pic>
    </p:spTree>
    <p:extLst>
      <p:ext uri="{BB962C8B-B14F-4D97-AF65-F5344CB8AC3E}">
        <p14:creationId xmlns:p14="http://schemas.microsoft.com/office/powerpoint/2010/main" val="76147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7D2610-8FDC-A18A-09E6-83CA7022B7E4}"/>
              </a:ext>
            </a:extLst>
          </p:cNvPr>
          <p:cNvSpPr txBox="1"/>
          <p:nvPr/>
        </p:nvSpPr>
        <p:spPr>
          <a:xfrm>
            <a:off x="4375355" y="471949"/>
            <a:ext cx="2244525" cy="461665"/>
          </a:xfrm>
          <a:prstGeom prst="rect">
            <a:avLst/>
          </a:prstGeom>
          <a:noFill/>
        </p:spPr>
        <p:txBody>
          <a:bodyPr wrap="none" rtlCol="0">
            <a:spAutoFit/>
          </a:bodyPr>
          <a:lstStyle/>
          <a:p>
            <a:r>
              <a:rPr lang="en-US" sz="2400" b="1" dirty="0"/>
              <a:t>Introduction</a:t>
            </a:r>
            <a:endParaRPr lang="en-IN" sz="2400" b="1" dirty="0"/>
          </a:p>
        </p:txBody>
      </p:sp>
      <p:sp>
        <p:nvSpPr>
          <p:cNvPr id="3" name="TextBox 2">
            <a:extLst>
              <a:ext uri="{FF2B5EF4-FFF2-40B4-BE49-F238E27FC236}">
                <a16:creationId xmlns:a16="http://schemas.microsoft.com/office/drawing/2014/main" id="{7D2FB433-950E-602C-26A8-340C82AEF4E2}"/>
              </a:ext>
            </a:extLst>
          </p:cNvPr>
          <p:cNvSpPr txBox="1"/>
          <p:nvPr/>
        </p:nvSpPr>
        <p:spPr>
          <a:xfrm>
            <a:off x="904569" y="1052502"/>
            <a:ext cx="9665109" cy="5152501"/>
          </a:xfrm>
          <a:prstGeom prst="rect">
            <a:avLst/>
          </a:prstGeom>
          <a:noFill/>
        </p:spPr>
        <p:txBody>
          <a:bodyPr wrap="square" rtlCol="0">
            <a:spAutoFit/>
          </a:bodyPr>
          <a:lstStyle/>
          <a:p>
            <a:pPr algn="just">
              <a:lnSpc>
                <a:spcPct val="115000"/>
              </a:lnSpc>
              <a:spcBef>
                <a:spcPts val="1200"/>
              </a:spcBef>
              <a:spcAft>
                <a:spcPts val="1200"/>
              </a:spcAft>
            </a:pPr>
            <a:r>
              <a:rPr lang="en-IN" sz="1800">
                <a:effectLst/>
                <a:latin typeface="Times New Roman" panose="02020603050405020304" pitchFamily="18" charset="0"/>
                <a:ea typeface="Times New Roman" panose="02020603050405020304" pitchFamily="18" charset="0"/>
              </a:rPr>
              <a:t>The classification of potato tuber varieties is a critical aspect of agricultural research and practice, allowing for accurate identification and differentiation of potatoes based on their physical and textural characteristics. This project presents a comprehensive approach to developing a classification system for potato tuber varieties, integrating both traditional feature extraction methods and modern deep learning techniques. The system is designed to train on a dataset of potato tuber images by extracting key features, including texture, color histograms, and shape descriptors, which form the foundation for subsequent predictions. By leveraging these features, the system is capable of testing new images and predicting their variety with high accuracy, guided by the knowledge derived from the training data.</a:t>
            </a:r>
            <a:endParaRPr lang="en-IN" sz="1800">
              <a:effectLst/>
              <a:latin typeface="Arial" panose="020B0604020202020204" pitchFamily="34" charset="0"/>
              <a:ea typeface="Arial" panose="020B0604020202020204" pitchFamily="34" charset="0"/>
            </a:endParaRPr>
          </a:p>
          <a:p>
            <a:pPr algn="just">
              <a:lnSpc>
                <a:spcPct val="115000"/>
              </a:lnSpc>
              <a:spcBef>
                <a:spcPts val="1200"/>
              </a:spcBef>
              <a:spcAft>
                <a:spcPts val="1200"/>
              </a:spcAft>
            </a:pPr>
            <a:r>
              <a:rPr lang="en-IN" sz="1800">
                <a:effectLst/>
                <a:latin typeface="Times New Roman" panose="02020603050405020304" pitchFamily="18" charset="0"/>
                <a:ea typeface="Times New Roman" panose="02020603050405020304" pitchFamily="18" charset="0"/>
              </a:rPr>
              <a:t>The training process involves organizing the dataset into classes representing different potato varieties and preprocessing the images to extract meaningful information. Traditional features such as texture properties derived from the Gray-Level Co-occurrence Matrix (GLCM), color distribution represented through histograms, and shape features like area and circularity are calculated. Simultaneously, a Convolutional Neural Network (CNN) is employed to extract high-level patterns from the images. These two streams of information are fused in a hybrid model architecture that combines the strengths of handcrafted features and deep learning, enabling robust classification of potato varieties.</a:t>
            </a:r>
            <a:endParaRPr lang="en-IN" sz="180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20548425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15799E03-344E-7334-BACB-2918BC6820BC}"/>
              </a:ext>
            </a:extLst>
          </p:cNvPr>
          <p:cNvSpPr>
            <a:spLocks noGrp="1"/>
          </p:cNvSpPr>
          <p:nvPr/>
        </p:nvSpPr>
        <p:spPr>
          <a:xfrm>
            <a:off x="1633986" y="866955"/>
            <a:ext cx="8924029" cy="5124091"/>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None/>
            </a:pPr>
            <a:endParaRPr lang="en-IN" dirty="0"/>
          </a:p>
        </p:txBody>
      </p:sp>
      <p:sp>
        <p:nvSpPr>
          <p:cNvPr id="3" name="Rectangle 2">
            <a:extLst>
              <a:ext uri="{FF2B5EF4-FFF2-40B4-BE49-F238E27FC236}">
                <a16:creationId xmlns:a16="http://schemas.microsoft.com/office/drawing/2014/main" id="{B9AB042B-D424-412C-77B0-C68090A7F6E0}"/>
              </a:ext>
            </a:extLst>
          </p:cNvPr>
          <p:cNvSpPr/>
          <p:nvPr/>
        </p:nvSpPr>
        <p:spPr>
          <a:xfrm>
            <a:off x="3076761" y="1086928"/>
            <a:ext cx="2173845" cy="7246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400" dirty="0">
                <a:latin typeface="Times New Roman" panose="02020603050405020304" pitchFamily="18" charset="0"/>
                <a:cs typeface="Times New Roman" panose="02020603050405020304" pitchFamily="18" charset="0"/>
              </a:rPr>
              <a:t>Data collecting(Potato images)</a:t>
            </a:r>
            <a:endParaRPr lang="en-IN" dirty="0"/>
          </a:p>
        </p:txBody>
      </p:sp>
      <p:cxnSp>
        <p:nvCxnSpPr>
          <p:cNvPr id="4" name="Straight Arrow Connector 3">
            <a:extLst>
              <a:ext uri="{FF2B5EF4-FFF2-40B4-BE49-F238E27FC236}">
                <a16:creationId xmlns:a16="http://schemas.microsoft.com/office/drawing/2014/main" id="{03DFDD94-2264-6615-C102-020D32103B2C}"/>
              </a:ext>
            </a:extLst>
          </p:cNvPr>
          <p:cNvCxnSpPr>
            <a:cxnSpLocks/>
          </p:cNvCxnSpPr>
          <p:nvPr/>
        </p:nvCxnSpPr>
        <p:spPr>
          <a:xfrm>
            <a:off x="4198183" y="1811548"/>
            <a:ext cx="0" cy="5952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A470810C-A468-63ED-C3E4-67BFE2AC89A2}"/>
              </a:ext>
            </a:extLst>
          </p:cNvPr>
          <p:cNvSpPr/>
          <p:nvPr/>
        </p:nvSpPr>
        <p:spPr>
          <a:xfrm>
            <a:off x="3145760" y="2432650"/>
            <a:ext cx="2104846" cy="83676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400" dirty="0">
                <a:latin typeface="Times New Roman" panose="02020603050405020304" pitchFamily="18" charset="0"/>
                <a:cs typeface="Times New Roman" panose="02020603050405020304" pitchFamily="18" charset="0"/>
              </a:rPr>
              <a:t>Divide the data for training and testing(80/20)</a:t>
            </a:r>
            <a:endParaRPr lang="en-IN" sz="1400" dirty="0">
              <a:latin typeface="Times New Roman" panose="02020603050405020304" pitchFamily="18" charset="0"/>
              <a:cs typeface="Times New Roman" panose="02020603050405020304" pitchFamily="18" charset="0"/>
            </a:endParaRPr>
          </a:p>
        </p:txBody>
      </p:sp>
      <p:cxnSp>
        <p:nvCxnSpPr>
          <p:cNvPr id="6" name="Straight Arrow Connector 5">
            <a:extLst>
              <a:ext uri="{FF2B5EF4-FFF2-40B4-BE49-F238E27FC236}">
                <a16:creationId xmlns:a16="http://schemas.microsoft.com/office/drawing/2014/main" id="{5E11CEC8-90C4-54A5-4C0B-A09BAE6D61D5}"/>
              </a:ext>
            </a:extLst>
          </p:cNvPr>
          <p:cNvCxnSpPr>
            <a:cxnSpLocks/>
            <a:stCxn id="5" idx="2"/>
          </p:cNvCxnSpPr>
          <p:nvPr/>
        </p:nvCxnSpPr>
        <p:spPr>
          <a:xfrm>
            <a:off x="4198183" y="3269411"/>
            <a:ext cx="0" cy="8367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7C971FE2-DAA9-37C8-C3A8-EAFF3B73DB44}"/>
              </a:ext>
            </a:extLst>
          </p:cNvPr>
          <p:cNvSpPr/>
          <p:nvPr/>
        </p:nvSpPr>
        <p:spPr>
          <a:xfrm>
            <a:off x="3145758" y="4088921"/>
            <a:ext cx="2104838" cy="8195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400" dirty="0">
                <a:latin typeface="Times New Roman" panose="02020603050405020304" pitchFamily="18" charset="0"/>
                <a:cs typeface="Times New Roman" panose="02020603050405020304" pitchFamily="18" charset="0"/>
              </a:rPr>
              <a:t>Train the model using 80% of the data</a:t>
            </a:r>
            <a:endParaRPr lang="en-IN" sz="1400" dirty="0">
              <a:latin typeface="Times New Roman" panose="02020603050405020304" pitchFamily="18" charset="0"/>
              <a:cs typeface="Times New Roman" panose="02020603050405020304" pitchFamily="18" charset="0"/>
            </a:endParaRPr>
          </a:p>
        </p:txBody>
      </p:sp>
      <p:cxnSp>
        <p:nvCxnSpPr>
          <p:cNvPr id="8" name="Connector: Elbow 7">
            <a:extLst>
              <a:ext uri="{FF2B5EF4-FFF2-40B4-BE49-F238E27FC236}">
                <a16:creationId xmlns:a16="http://schemas.microsoft.com/office/drawing/2014/main" id="{7284493F-81FF-BE65-F85A-ADBBA4B96DE4}"/>
              </a:ext>
            </a:extLst>
          </p:cNvPr>
          <p:cNvCxnSpPr>
            <a:cxnSpLocks/>
            <a:stCxn id="7" idx="2"/>
          </p:cNvCxnSpPr>
          <p:nvPr/>
        </p:nvCxnSpPr>
        <p:spPr>
          <a:xfrm rot="16200000" flipH="1">
            <a:off x="4935738" y="4170870"/>
            <a:ext cx="483080" cy="1958202"/>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6538396E-9291-EAEE-9F6E-7010902D0D75}"/>
              </a:ext>
            </a:extLst>
          </p:cNvPr>
          <p:cNvSpPr/>
          <p:nvPr/>
        </p:nvSpPr>
        <p:spPr>
          <a:xfrm>
            <a:off x="6156378" y="4908430"/>
            <a:ext cx="2958861" cy="8626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400" dirty="0">
                <a:latin typeface="Times New Roman" panose="02020603050405020304" pitchFamily="18" charset="0"/>
                <a:cs typeface="Times New Roman" panose="02020603050405020304" pitchFamily="18" charset="0"/>
              </a:rPr>
              <a:t>Test the model using 20% of the data</a:t>
            </a:r>
            <a:endParaRPr lang="en-IN" sz="1400" dirty="0">
              <a:latin typeface="Times New Roman" panose="02020603050405020304" pitchFamily="18" charset="0"/>
              <a:cs typeface="Times New Roman" panose="02020603050405020304" pitchFamily="18" charset="0"/>
            </a:endParaRPr>
          </a:p>
        </p:txBody>
      </p:sp>
      <p:cxnSp>
        <p:nvCxnSpPr>
          <p:cNvPr id="10" name="Straight Arrow Connector 9">
            <a:extLst>
              <a:ext uri="{FF2B5EF4-FFF2-40B4-BE49-F238E27FC236}">
                <a16:creationId xmlns:a16="http://schemas.microsoft.com/office/drawing/2014/main" id="{2C32F788-B3CF-9988-1212-F15D26AC7C4B}"/>
              </a:ext>
            </a:extLst>
          </p:cNvPr>
          <p:cNvCxnSpPr>
            <a:cxnSpLocks/>
          </p:cNvCxnSpPr>
          <p:nvPr/>
        </p:nvCxnSpPr>
        <p:spPr>
          <a:xfrm flipV="1">
            <a:off x="7622870" y="3985404"/>
            <a:ext cx="0" cy="9230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36233EB6-8689-2749-3CC3-9D5875B493B4}"/>
              </a:ext>
            </a:extLst>
          </p:cNvPr>
          <p:cNvSpPr/>
          <p:nvPr/>
        </p:nvSpPr>
        <p:spPr>
          <a:xfrm>
            <a:off x="6156379" y="2941608"/>
            <a:ext cx="2958860" cy="10179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400" dirty="0">
                <a:latin typeface="Times New Roman" panose="02020603050405020304" pitchFamily="18" charset="0"/>
                <a:cs typeface="Times New Roman" panose="02020603050405020304" pitchFamily="18" charset="0"/>
              </a:rPr>
              <a:t>Build a Web application app using </a:t>
            </a:r>
            <a:r>
              <a:rPr lang="en-US" sz="1400" dirty="0" err="1">
                <a:latin typeface="Times New Roman" panose="02020603050405020304" pitchFamily="18" charset="0"/>
                <a:cs typeface="Times New Roman" panose="02020603050405020304" pitchFamily="18" charset="0"/>
              </a:rPr>
              <a:t>HTML,CSS,Flask</a:t>
            </a:r>
            <a:endParaRPr lang="en-IN" sz="14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12C510D5-DE87-4B8F-1296-E58E96A0BB62}"/>
              </a:ext>
            </a:extLst>
          </p:cNvPr>
          <p:cNvSpPr txBox="1"/>
          <p:nvPr/>
        </p:nvSpPr>
        <p:spPr>
          <a:xfrm>
            <a:off x="4019950" y="267268"/>
            <a:ext cx="4152099" cy="461665"/>
          </a:xfrm>
          <a:prstGeom prst="rect">
            <a:avLst/>
          </a:prstGeom>
          <a:noFill/>
        </p:spPr>
        <p:txBody>
          <a:bodyPr wrap="none" rtlCol="0">
            <a:spAutoFit/>
          </a:bodyPr>
          <a:lstStyle/>
          <a:p>
            <a:r>
              <a:rPr lang="en-US" sz="2400" b="1" dirty="0"/>
              <a:t>Workflow Of The Project</a:t>
            </a:r>
            <a:endParaRPr lang="en-IN" sz="2400" b="1" dirty="0"/>
          </a:p>
        </p:txBody>
      </p:sp>
    </p:spTree>
    <p:extLst>
      <p:ext uri="{BB962C8B-B14F-4D97-AF65-F5344CB8AC3E}">
        <p14:creationId xmlns:p14="http://schemas.microsoft.com/office/powerpoint/2010/main" val="7020496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90499AB-AB44-655C-9B65-25959A0F3BC2}"/>
              </a:ext>
            </a:extLst>
          </p:cNvPr>
          <p:cNvSpPr txBox="1"/>
          <p:nvPr/>
        </p:nvSpPr>
        <p:spPr>
          <a:xfrm>
            <a:off x="4168878" y="373624"/>
            <a:ext cx="4896464" cy="461665"/>
          </a:xfrm>
          <a:prstGeom prst="rect">
            <a:avLst/>
          </a:prstGeom>
          <a:noFill/>
        </p:spPr>
        <p:txBody>
          <a:bodyPr wrap="square" rtlCol="0">
            <a:spAutoFit/>
          </a:bodyPr>
          <a:lstStyle/>
          <a:p>
            <a:r>
              <a:rPr lang="en-US" sz="2400" b="1" dirty="0"/>
              <a:t>Potato Image Capture Setup </a:t>
            </a:r>
            <a:endParaRPr lang="en-IN" sz="2400" b="1" dirty="0"/>
          </a:p>
        </p:txBody>
      </p:sp>
      <p:pic>
        <p:nvPicPr>
          <p:cNvPr id="3" name="Picture 2">
            <a:extLst>
              <a:ext uri="{FF2B5EF4-FFF2-40B4-BE49-F238E27FC236}">
                <a16:creationId xmlns:a16="http://schemas.microsoft.com/office/drawing/2014/main" id="{D173F0CD-2B9B-4BA2-DBAB-E5D8DFD791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2339" y="1320424"/>
            <a:ext cx="5747535" cy="3674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Arrow: Right 4">
            <a:extLst>
              <a:ext uri="{FF2B5EF4-FFF2-40B4-BE49-F238E27FC236}">
                <a16:creationId xmlns:a16="http://schemas.microsoft.com/office/drawing/2014/main" id="{99AC9F2D-3DDE-8990-8C6E-F1A9E34E85C5}"/>
              </a:ext>
            </a:extLst>
          </p:cNvPr>
          <p:cNvSpPr/>
          <p:nvPr/>
        </p:nvSpPr>
        <p:spPr>
          <a:xfrm>
            <a:off x="6823587" y="2782529"/>
            <a:ext cx="1219200" cy="46166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855EF0A0-E29A-EFE7-5134-38518EA2F407}"/>
              </a:ext>
            </a:extLst>
          </p:cNvPr>
          <p:cNvSpPr txBox="1"/>
          <p:nvPr/>
        </p:nvSpPr>
        <p:spPr>
          <a:xfrm>
            <a:off x="9065342" y="3913238"/>
            <a:ext cx="877163" cy="369332"/>
          </a:xfrm>
          <a:prstGeom prst="rect">
            <a:avLst/>
          </a:prstGeom>
          <a:noFill/>
        </p:spPr>
        <p:txBody>
          <a:bodyPr wrap="none" rtlCol="0">
            <a:spAutoFit/>
          </a:bodyPr>
          <a:lstStyle/>
          <a:p>
            <a:r>
              <a:rPr lang="en-US" dirty="0"/>
              <a:t>Result</a:t>
            </a:r>
            <a:endParaRPr lang="en-IN" dirty="0"/>
          </a:p>
        </p:txBody>
      </p:sp>
      <p:pic>
        <p:nvPicPr>
          <p:cNvPr id="7" name="Picture 6">
            <a:extLst>
              <a:ext uri="{FF2B5EF4-FFF2-40B4-BE49-F238E27FC236}">
                <a16:creationId xmlns:a16="http://schemas.microsoft.com/office/drawing/2014/main" id="{8255E940-079A-F84A-CE0C-3EF363180E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65493" y="2245236"/>
            <a:ext cx="2298229" cy="1536249"/>
          </a:xfrm>
          <a:prstGeom prst="rect">
            <a:avLst/>
          </a:prstGeom>
        </p:spPr>
      </p:pic>
    </p:spTree>
    <p:extLst>
      <p:ext uri="{BB962C8B-B14F-4D97-AF65-F5344CB8AC3E}">
        <p14:creationId xmlns:p14="http://schemas.microsoft.com/office/powerpoint/2010/main" val="29833434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a:extLst>
              <a:ext uri="{FF2B5EF4-FFF2-40B4-BE49-F238E27FC236}">
                <a16:creationId xmlns:a16="http://schemas.microsoft.com/office/drawing/2014/main" id="{7C60E03F-EFD1-F4BA-8A81-D5DFA482882C}"/>
              </a:ext>
            </a:extLst>
          </p:cNvPr>
          <p:cNvSpPr txBox="1"/>
          <p:nvPr/>
        </p:nvSpPr>
        <p:spPr>
          <a:xfrm>
            <a:off x="4182169" y="375462"/>
            <a:ext cx="4342856" cy="369332"/>
          </a:xfrm>
          <a:prstGeom prst="rect">
            <a:avLst/>
          </a:prstGeom>
          <a:noFill/>
        </p:spPr>
        <p:txBody>
          <a:bodyPr wrap="none" rtlCol="0">
            <a:spAutoFit/>
          </a:bodyPr>
          <a:lstStyle/>
          <a:p>
            <a:r>
              <a:rPr lang="en-US" b="1" dirty="0"/>
              <a:t>Potato Varieties Use in the Project</a:t>
            </a:r>
            <a:endParaRPr lang="en-IN" b="1" dirty="0"/>
          </a:p>
        </p:txBody>
      </p:sp>
      <p:pic>
        <p:nvPicPr>
          <p:cNvPr id="24" name="Picture 23">
            <a:extLst>
              <a:ext uri="{FF2B5EF4-FFF2-40B4-BE49-F238E27FC236}">
                <a16:creationId xmlns:a16="http://schemas.microsoft.com/office/drawing/2014/main" id="{822A21A9-11B2-4A76-8BF4-508617D57B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6852" y="1236616"/>
            <a:ext cx="2039064" cy="1363011"/>
          </a:xfrm>
          <a:prstGeom prst="rect">
            <a:avLst/>
          </a:prstGeom>
        </p:spPr>
      </p:pic>
      <p:sp>
        <p:nvSpPr>
          <p:cNvPr id="25" name="TextBox 24">
            <a:extLst>
              <a:ext uri="{FF2B5EF4-FFF2-40B4-BE49-F238E27FC236}">
                <a16:creationId xmlns:a16="http://schemas.microsoft.com/office/drawing/2014/main" id="{0064F326-3F99-B6B9-F10B-92F174CD88A1}"/>
              </a:ext>
            </a:extLst>
          </p:cNvPr>
          <p:cNvSpPr txBox="1"/>
          <p:nvPr/>
        </p:nvSpPr>
        <p:spPr>
          <a:xfrm>
            <a:off x="1454833" y="2600077"/>
            <a:ext cx="885179" cy="369332"/>
          </a:xfrm>
          <a:prstGeom prst="rect">
            <a:avLst/>
          </a:prstGeom>
          <a:noFill/>
        </p:spPr>
        <p:txBody>
          <a:bodyPr wrap="none" rtlCol="0">
            <a:spAutoFit/>
          </a:bodyPr>
          <a:lstStyle/>
          <a:p>
            <a:r>
              <a:rPr lang="en-US" dirty="0"/>
              <a:t>Ganga</a:t>
            </a:r>
            <a:endParaRPr lang="en-IN" dirty="0"/>
          </a:p>
        </p:txBody>
      </p:sp>
      <p:pic>
        <p:nvPicPr>
          <p:cNvPr id="27" name="Picture 26">
            <a:extLst>
              <a:ext uri="{FF2B5EF4-FFF2-40B4-BE49-F238E27FC236}">
                <a16:creationId xmlns:a16="http://schemas.microsoft.com/office/drawing/2014/main" id="{87507E91-0FE4-0BE1-4C86-24BCBBCCF2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19461" y="1236615"/>
            <a:ext cx="2039064" cy="1363011"/>
          </a:xfrm>
          <a:prstGeom prst="rect">
            <a:avLst/>
          </a:prstGeom>
        </p:spPr>
      </p:pic>
      <p:sp>
        <p:nvSpPr>
          <p:cNvPr id="29" name="TextBox 28">
            <a:extLst>
              <a:ext uri="{FF2B5EF4-FFF2-40B4-BE49-F238E27FC236}">
                <a16:creationId xmlns:a16="http://schemas.microsoft.com/office/drawing/2014/main" id="{90E485C4-F3B9-59F6-2837-228C56C3B4F3}"/>
              </a:ext>
            </a:extLst>
          </p:cNvPr>
          <p:cNvSpPr txBox="1"/>
          <p:nvPr/>
        </p:nvSpPr>
        <p:spPr>
          <a:xfrm>
            <a:off x="3809951" y="2599627"/>
            <a:ext cx="2039064" cy="369332"/>
          </a:xfrm>
          <a:prstGeom prst="rect">
            <a:avLst/>
          </a:prstGeom>
          <a:noFill/>
        </p:spPr>
        <p:txBody>
          <a:bodyPr wrap="square">
            <a:spAutoFit/>
          </a:bodyPr>
          <a:lstStyle/>
          <a:p>
            <a:r>
              <a:rPr lang="en-US" dirty="0" err="1"/>
              <a:t>Chandramukhi</a:t>
            </a:r>
            <a:endParaRPr lang="en-IN" dirty="0"/>
          </a:p>
        </p:txBody>
      </p:sp>
      <p:pic>
        <p:nvPicPr>
          <p:cNvPr id="31" name="Picture 30">
            <a:extLst>
              <a:ext uri="{FF2B5EF4-FFF2-40B4-BE49-F238E27FC236}">
                <a16:creationId xmlns:a16="http://schemas.microsoft.com/office/drawing/2014/main" id="{67D83F9E-ED37-7E86-2132-E706B687D3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62070" y="1236615"/>
            <a:ext cx="2039064" cy="1363011"/>
          </a:xfrm>
          <a:prstGeom prst="rect">
            <a:avLst/>
          </a:prstGeom>
        </p:spPr>
      </p:pic>
      <p:sp>
        <p:nvSpPr>
          <p:cNvPr id="33" name="TextBox 32">
            <a:extLst>
              <a:ext uri="{FF2B5EF4-FFF2-40B4-BE49-F238E27FC236}">
                <a16:creationId xmlns:a16="http://schemas.microsoft.com/office/drawing/2014/main" id="{78AAEAC9-F789-0C8F-91DC-E8AA06BCC362}"/>
              </a:ext>
            </a:extLst>
          </p:cNvPr>
          <p:cNvSpPr txBox="1"/>
          <p:nvPr/>
        </p:nvSpPr>
        <p:spPr>
          <a:xfrm>
            <a:off x="6773781" y="2599627"/>
            <a:ext cx="6104020" cy="369332"/>
          </a:xfrm>
          <a:prstGeom prst="rect">
            <a:avLst/>
          </a:prstGeom>
          <a:noFill/>
        </p:spPr>
        <p:txBody>
          <a:bodyPr wrap="square">
            <a:spAutoFit/>
          </a:bodyPr>
          <a:lstStyle/>
          <a:p>
            <a:r>
              <a:rPr lang="en-US" dirty="0"/>
              <a:t>Chipsona3</a:t>
            </a:r>
            <a:endParaRPr lang="en-IN" dirty="0"/>
          </a:p>
        </p:txBody>
      </p:sp>
      <p:pic>
        <p:nvPicPr>
          <p:cNvPr id="35" name="Picture 34">
            <a:extLst>
              <a:ext uri="{FF2B5EF4-FFF2-40B4-BE49-F238E27FC236}">
                <a16:creationId xmlns:a16="http://schemas.microsoft.com/office/drawing/2014/main" id="{906BCCA9-974A-B55D-B336-F86851D97E6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1672" y="1236615"/>
            <a:ext cx="2039064" cy="1363011"/>
          </a:xfrm>
          <a:prstGeom prst="rect">
            <a:avLst/>
          </a:prstGeom>
        </p:spPr>
      </p:pic>
      <p:sp>
        <p:nvSpPr>
          <p:cNvPr id="37" name="TextBox 36">
            <a:extLst>
              <a:ext uri="{FF2B5EF4-FFF2-40B4-BE49-F238E27FC236}">
                <a16:creationId xmlns:a16="http://schemas.microsoft.com/office/drawing/2014/main" id="{596CEC59-7461-DBAB-D039-F380F7628A7E}"/>
              </a:ext>
            </a:extLst>
          </p:cNvPr>
          <p:cNvSpPr txBox="1"/>
          <p:nvPr/>
        </p:nvSpPr>
        <p:spPr>
          <a:xfrm>
            <a:off x="9419547" y="2599627"/>
            <a:ext cx="1131222" cy="369332"/>
          </a:xfrm>
          <a:prstGeom prst="rect">
            <a:avLst/>
          </a:prstGeom>
          <a:noFill/>
        </p:spPr>
        <p:txBody>
          <a:bodyPr wrap="square">
            <a:spAutoFit/>
          </a:bodyPr>
          <a:lstStyle/>
          <a:p>
            <a:r>
              <a:rPr lang="en-US" dirty="0"/>
              <a:t>Garima</a:t>
            </a:r>
            <a:endParaRPr lang="en-IN" dirty="0"/>
          </a:p>
        </p:txBody>
      </p:sp>
      <p:pic>
        <p:nvPicPr>
          <p:cNvPr id="39" name="Picture 38">
            <a:extLst>
              <a:ext uri="{FF2B5EF4-FFF2-40B4-BE49-F238E27FC236}">
                <a16:creationId xmlns:a16="http://schemas.microsoft.com/office/drawing/2014/main" id="{0681A231-F3D3-9A01-9D3C-FE493C7CA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6852" y="3429000"/>
            <a:ext cx="2039065" cy="1363011"/>
          </a:xfrm>
          <a:prstGeom prst="rect">
            <a:avLst/>
          </a:prstGeom>
        </p:spPr>
      </p:pic>
      <p:sp>
        <p:nvSpPr>
          <p:cNvPr id="41" name="TextBox 40">
            <a:extLst>
              <a:ext uri="{FF2B5EF4-FFF2-40B4-BE49-F238E27FC236}">
                <a16:creationId xmlns:a16="http://schemas.microsoft.com/office/drawing/2014/main" id="{30A0C214-EE98-3E72-F6C0-2B32872B8094}"/>
              </a:ext>
            </a:extLst>
          </p:cNvPr>
          <p:cNvSpPr txBox="1"/>
          <p:nvPr/>
        </p:nvSpPr>
        <p:spPr>
          <a:xfrm>
            <a:off x="1454833" y="4882270"/>
            <a:ext cx="7932820" cy="369332"/>
          </a:xfrm>
          <a:prstGeom prst="rect">
            <a:avLst/>
          </a:prstGeom>
          <a:noFill/>
        </p:spPr>
        <p:txBody>
          <a:bodyPr wrap="square">
            <a:spAutoFit/>
          </a:bodyPr>
          <a:lstStyle/>
          <a:p>
            <a:r>
              <a:rPr lang="en-US" dirty="0" err="1"/>
              <a:t>Gourav</a:t>
            </a:r>
            <a:endParaRPr lang="en-IN" dirty="0"/>
          </a:p>
        </p:txBody>
      </p:sp>
      <p:pic>
        <p:nvPicPr>
          <p:cNvPr id="43" name="Picture 42">
            <a:extLst>
              <a:ext uri="{FF2B5EF4-FFF2-40B4-BE49-F238E27FC236}">
                <a16:creationId xmlns:a16="http://schemas.microsoft.com/office/drawing/2014/main" id="{4271325C-0900-71B4-92E9-4D8691C7B4F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19461" y="3428999"/>
            <a:ext cx="2039064" cy="1363011"/>
          </a:xfrm>
          <a:prstGeom prst="rect">
            <a:avLst/>
          </a:prstGeom>
        </p:spPr>
      </p:pic>
      <p:sp>
        <p:nvSpPr>
          <p:cNvPr id="45" name="TextBox 44">
            <a:extLst>
              <a:ext uri="{FF2B5EF4-FFF2-40B4-BE49-F238E27FC236}">
                <a16:creationId xmlns:a16="http://schemas.microsoft.com/office/drawing/2014/main" id="{0114DD88-23A5-39C4-A547-691499869ACB}"/>
              </a:ext>
            </a:extLst>
          </p:cNvPr>
          <p:cNvSpPr txBox="1"/>
          <p:nvPr/>
        </p:nvSpPr>
        <p:spPr>
          <a:xfrm>
            <a:off x="3934327" y="4882270"/>
            <a:ext cx="7932820" cy="369332"/>
          </a:xfrm>
          <a:prstGeom prst="rect">
            <a:avLst/>
          </a:prstGeom>
          <a:noFill/>
        </p:spPr>
        <p:txBody>
          <a:bodyPr wrap="square">
            <a:spAutoFit/>
          </a:bodyPr>
          <a:lstStyle/>
          <a:p>
            <a:r>
              <a:rPr lang="en-US" dirty="0" err="1"/>
              <a:t>Hemalini</a:t>
            </a:r>
            <a:endParaRPr lang="en-IN" dirty="0"/>
          </a:p>
        </p:txBody>
      </p:sp>
      <p:pic>
        <p:nvPicPr>
          <p:cNvPr id="47" name="Picture 46">
            <a:extLst>
              <a:ext uri="{FF2B5EF4-FFF2-40B4-BE49-F238E27FC236}">
                <a16:creationId xmlns:a16="http://schemas.microsoft.com/office/drawing/2014/main" id="{AC5DD87B-2826-EA2F-9C43-ACE17614A3E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399096" y="3429000"/>
            <a:ext cx="2039064" cy="1363010"/>
          </a:xfrm>
          <a:prstGeom prst="rect">
            <a:avLst/>
          </a:prstGeom>
        </p:spPr>
      </p:pic>
      <p:sp>
        <p:nvSpPr>
          <p:cNvPr id="49" name="TextBox 48">
            <a:extLst>
              <a:ext uri="{FF2B5EF4-FFF2-40B4-BE49-F238E27FC236}">
                <a16:creationId xmlns:a16="http://schemas.microsoft.com/office/drawing/2014/main" id="{59EBE002-CD1E-25CE-1BDD-86D0BA268B14}"/>
              </a:ext>
            </a:extLst>
          </p:cNvPr>
          <p:cNvSpPr txBox="1"/>
          <p:nvPr/>
        </p:nvSpPr>
        <p:spPr>
          <a:xfrm>
            <a:off x="6773781" y="4878403"/>
            <a:ext cx="7932820" cy="369332"/>
          </a:xfrm>
          <a:prstGeom prst="rect">
            <a:avLst/>
          </a:prstGeom>
          <a:noFill/>
        </p:spPr>
        <p:txBody>
          <a:bodyPr wrap="square">
            <a:spAutoFit/>
          </a:bodyPr>
          <a:lstStyle/>
          <a:p>
            <a:r>
              <a:rPr lang="en-US" dirty="0"/>
              <a:t>Jyoti</a:t>
            </a:r>
            <a:endParaRPr lang="en-IN" dirty="0"/>
          </a:p>
        </p:txBody>
      </p:sp>
      <p:pic>
        <p:nvPicPr>
          <p:cNvPr id="51" name="Picture 50">
            <a:extLst>
              <a:ext uri="{FF2B5EF4-FFF2-40B4-BE49-F238E27FC236}">
                <a16:creationId xmlns:a16="http://schemas.microsoft.com/office/drawing/2014/main" id="{86B28767-7C36-233D-524A-DF08CDDF3ED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921672" y="3428999"/>
            <a:ext cx="2039064" cy="1363011"/>
          </a:xfrm>
          <a:prstGeom prst="rect">
            <a:avLst/>
          </a:prstGeom>
        </p:spPr>
      </p:pic>
      <p:sp>
        <p:nvSpPr>
          <p:cNvPr id="53" name="TextBox 52">
            <a:extLst>
              <a:ext uri="{FF2B5EF4-FFF2-40B4-BE49-F238E27FC236}">
                <a16:creationId xmlns:a16="http://schemas.microsoft.com/office/drawing/2014/main" id="{9023C347-A79C-4919-7A3C-6280D48E3024}"/>
              </a:ext>
            </a:extLst>
          </p:cNvPr>
          <p:cNvSpPr txBox="1"/>
          <p:nvPr/>
        </p:nvSpPr>
        <p:spPr>
          <a:xfrm>
            <a:off x="9290638" y="4886977"/>
            <a:ext cx="1169696" cy="369332"/>
          </a:xfrm>
          <a:prstGeom prst="rect">
            <a:avLst/>
          </a:prstGeom>
          <a:noFill/>
        </p:spPr>
        <p:txBody>
          <a:bodyPr wrap="square">
            <a:spAutoFit/>
          </a:bodyPr>
          <a:lstStyle/>
          <a:p>
            <a:r>
              <a:rPr lang="en-US" dirty="0"/>
              <a:t>Khatti</a:t>
            </a:r>
            <a:endParaRPr lang="en-IN" dirty="0"/>
          </a:p>
        </p:txBody>
      </p:sp>
    </p:spTree>
    <p:extLst>
      <p:ext uri="{BB962C8B-B14F-4D97-AF65-F5344CB8AC3E}">
        <p14:creationId xmlns:p14="http://schemas.microsoft.com/office/powerpoint/2010/main" val="2213296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33F1AE6-2175-4B57-F4C8-C5C1217194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6746" y="687710"/>
            <a:ext cx="2257928" cy="1509310"/>
          </a:xfrm>
          <a:prstGeom prst="rect">
            <a:avLst/>
          </a:prstGeom>
        </p:spPr>
      </p:pic>
      <p:sp>
        <p:nvSpPr>
          <p:cNvPr id="4" name="TextBox 3">
            <a:extLst>
              <a:ext uri="{FF2B5EF4-FFF2-40B4-BE49-F238E27FC236}">
                <a16:creationId xmlns:a16="http://schemas.microsoft.com/office/drawing/2014/main" id="{39F9A742-748A-23EE-A284-EDB6565BC900}"/>
              </a:ext>
            </a:extLst>
          </p:cNvPr>
          <p:cNvSpPr txBox="1"/>
          <p:nvPr/>
        </p:nvSpPr>
        <p:spPr>
          <a:xfrm>
            <a:off x="1703465" y="2390274"/>
            <a:ext cx="944489" cy="369332"/>
          </a:xfrm>
          <a:prstGeom prst="rect">
            <a:avLst/>
          </a:prstGeom>
          <a:noFill/>
        </p:spPr>
        <p:txBody>
          <a:bodyPr wrap="none" rtlCol="0">
            <a:spAutoFit/>
          </a:bodyPr>
          <a:lstStyle/>
          <a:p>
            <a:r>
              <a:rPr lang="en-US" dirty="0"/>
              <a:t>Lalima</a:t>
            </a:r>
            <a:endParaRPr lang="en-IN" dirty="0"/>
          </a:p>
        </p:txBody>
      </p:sp>
      <p:pic>
        <p:nvPicPr>
          <p:cNvPr id="6" name="Picture 5">
            <a:extLst>
              <a:ext uri="{FF2B5EF4-FFF2-40B4-BE49-F238E27FC236}">
                <a16:creationId xmlns:a16="http://schemas.microsoft.com/office/drawing/2014/main" id="{FEBC6F4A-4132-3009-C3C1-00B8CB89D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5221" y="687710"/>
            <a:ext cx="2257928" cy="1509310"/>
          </a:xfrm>
          <a:prstGeom prst="rect">
            <a:avLst/>
          </a:prstGeom>
        </p:spPr>
      </p:pic>
      <p:sp>
        <p:nvSpPr>
          <p:cNvPr id="7" name="TextBox 6">
            <a:extLst>
              <a:ext uri="{FF2B5EF4-FFF2-40B4-BE49-F238E27FC236}">
                <a16:creationId xmlns:a16="http://schemas.microsoft.com/office/drawing/2014/main" id="{CF644651-CA0B-85D9-FD8E-E59D7FC52E59}"/>
              </a:ext>
            </a:extLst>
          </p:cNvPr>
          <p:cNvSpPr txBox="1"/>
          <p:nvPr/>
        </p:nvSpPr>
        <p:spPr>
          <a:xfrm>
            <a:off x="4759486" y="2390274"/>
            <a:ext cx="928459" cy="369332"/>
          </a:xfrm>
          <a:prstGeom prst="rect">
            <a:avLst/>
          </a:prstGeom>
          <a:noFill/>
        </p:spPr>
        <p:txBody>
          <a:bodyPr wrap="none" rtlCol="0">
            <a:spAutoFit/>
          </a:bodyPr>
          <a:lstStyle/>
          <a:p>
            <a:r>
              <a:rPr lang="en-US" dirty="0"/>
              <a:t>Mohan</a:t>
            </a:r>
            <a:endParaRPr lang="en-IN" dirty="0"/>
          </a:p>
        </p:txBody>
      </p:sp>
      <p:pic>
        <p:nvPicPr>
          <p:cNvPr id="9" name="Picture 8">
            <a:extLst>
              <a:ext uri="{FF2B5EF4-FFF2-40B4-BE49-F238E27FC236}">
                <a16:creationId xmlns:a16="http://schemas.microsoft.com/office/drawing/2014/main" id="{EB6474A4-D798-97A0-D794-1C7D280023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96417" y="687710"/>
            <a:ext cx="2257928" cy="1509310"/>
          </a:xfrm>
          <a:prstGeom prst="rect">
            <a:avLst/>
          </a:prstGeom>
        </p:spPr>
      </p:pic>
      <p:sp>
        <p:nvSpPr>
          <p:cNvPr id="10" name="TextBox 9">
            <a:extLst>
              <a:ext uri="{FF2B5EF4-FFF2-40B4-BE49-F238E27FC236}">
                <a16:creationId xmlns:a16="http://schemas.microsoft.com/office/drawing/2014/main" id="{B07612B0-E66C-00FA-3FB5-B1155EE62B94}"/>
              </a:ext>
            </a:extLst>
          </p:cNvPr>
          <p:cNvSpPr txBox="1"/>
          <p:nvPr/>
        </p:nvSpPr>
        <p:spPr>
          <a:xfrm>
            <a:off x="8053136" y="2390274"/>
            <a:ext cx="1031051" cy="369332"/>
          </a:xfrm>
          <a:prstGeom prst="rect">
            <a:avLst/>
          </a:prstGeom>
          <a:noFill/>
        </p:spPr>
        <p:txBody>
          <a:bodyPr wrap="none" rtlCol="0">
            <a:spAutoFit/>
          </a:bodyPr>
          <a:lstStyle/>
          <a:p>
            <a:r>
              <a:rPr lang="en-US" dirty="0" err="1"/>
              <a:t>Pokhraj</a:t>
            </a:r>
            <a:endParaRPr lang="en-IN" dirty="0"/>
          </a:p>
        </p:txBody>
      </p:sp>
      <p:pic>
        <p:nvPicPr>
          <p:cNvPr id="12" name="Picture 11">
            <a:extLst>
              <a:ext uri="{FF2B5EF4-FFF2-40B4-BE49-F238E27FC236}">
                <a16:creationId xmlns:a16="http://schemas.microsoft.com/office/drawing/2014/main" id="{E8C79C41-48DD-CB2C-3255-2D01DBA1C7B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84200" y="3429000"/>
            <a:ext cx="2679029" cy="1790795"/>
          </a:xfrm>
          <a:prstGeom prst="rect">
            <a:avLst/>
          </a:prstGeom>
        </p:spPr>
      </p:pic>
      <p:sp>
        <p:nvSpPr>
          <p:cNvPr id="13" name="TextBox 12">
            <a:extLst>
              <a:ext uri="{FF2B5EF4-FFF2-40B4-BE49-F238E27FC236}">
                <a16:creationId xmlns:a16="http://schemas.microsoft.com/office/drawing/2014/main" id="{49539862-4679-5AA1-2303-2AA386CC3B2B}"/>
              </a:ext>
            </a:extLst>
          </p:cNvPr>
          <p:cNvSpPr txBox="1"/>
          <p:nvPr/>
        </p:nvSpPr>
        <p:spPr>
          <a:xfrm>
            <a:off x="4743456" y="5519857"/>
            <a:ext cx="954107" cy="369332"/>
          </a:xfrm>
          <a:prstGeom prst="rect">
            <a:avLst/>
          </a:prstGeom>
          <a:noFill/>
        </p:spPr>
        <p:txBody>
          <a:bodyPr wrap="none" rtlCol="0">
            <a:spAutoFit/>
          </a:bodyPr>
          <a:lstStyle/>
          <a:p>
            <a:r>
              <a:rPr lang="en-US" dirty="0"/>
              <a:t>Puskar</a:t>
            </a:r>
            <a:endParaRPr lang="en-IN" dirty="0"/>
          </a:p>
        </p:txBody>
      </p:sp>
    </p:spTree>
    <p:extLst>
      <p:ext uri="{BB962C8B-B14F-4D97-AF65-F5344CB8AC3E}">
        <p14:creationId xmlns:p14="http://schemas.microsoft.com/office/powerpoint/2010/main" val="40036013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820E1C-F927-CD49-83C9-19FA18B2616B}"/>
              </a:ext>
            </a:extLst>
          </p:cNvPr>
          <p:cNvSpPr txBox="1"/>
          <p:nvPr/>
        </p:nvSpPr>
        <p:spPr>
          <a:xfrm>
            <a:off x="3618270" y="442451"/>
            <a:ext cx="5777544" cy="400110"/>
          </a:xfrm>
          <a:prstGeom prst="rect">
            <a:avLst/>
          </a:prstGeom>
          <a:noFill/>
        </p:spPr>
        <p:txBody>
          <a:bodyPr wrap="none" rtlCol="0">
            <a:spAutoFit/>
          </a:bodyPr>
          <a:lstStyle/>
          <a:p>
            <a:r>
              <a:rPr lang="en-US" sz="2000" b="1" dirty="0"/>
              <a:t>Architecture (Image Classification Model)</a:t>
            </a:r>
            <a:endParaRPr lang="en-IN" sz="2000" b="1" dirty="0"/>
          </a:p>
        </p:txBody>
      </p:sp>
      <p:pic>
        <p:nvPicPr>
          <p:cNvPr id="3" name="Picture 2">
            <a:extLst>
              <a:ext uri="{FF2B5EF4-FFF2-40B4-BE49-F238E27FC236}">
                <a16:creationId xmlns:a16="http://schemas.microsoft.com/office/drawing/2014/main" id="{4FA597FF-3D8A-3793-D302-1CA617EDB5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1669" y="1202044"/>
            <a:ext cx="3268048" cy="2089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3">
            <a:extLst>
              <a:ext uri="{FF2B5EF4-FFF2-40B4-BE49-F238E27FC236}">
                <a16:creationId xmlns:a16="http://schemas.microsoft.com/office/drawing/2014/main" id="{9F0450B9-2C87-D624-9023-51F204157572}"/>
              </a:ext>
            </a:extLst>
          </p:cNvPr>
          <p:cNvSpPr txBox="1"/>
          <p:nvPr/>
        </p:nvSpPr>
        <p:spPr>
          <a:xfrm>
            <a:off x="1424344" y="3382048"/>
            <a:ext cx="2122697" cy="369332"/>
          </a:xfrm>
          <a:prstGeom prst="rect">
            <a:avLst/>
          </a:prstGeom>
          <a:noFill/>
        </p:spPr>
        <p:txBody>
          <a:bodyPr wrap="none" rtlCol="0">
            <a:spAutoFit/>
          </a:bodyPr>
          <a:lstStyle/>
          <a:p>
            <a:r>
              <a:rPr lang="en-US" dirty="0"/>
              <a:t>Taking the image </a:t>
            </a:r>
            <a:endParaRPr lang="en-IN" dirty="0"/>
          </a:p>
        </p:txBody>
      </p:sp>
      <p:cxnSp>
        <p:nvCxnSpPr>
          <p:cNvPr id="6" name="Straight Arrow Connector 5">
            <a:extLst>
              <a:ext uri="{FF2B5EF4-FFF2-40B4-BE49-F238E27FC236}">
                <a16:creationId xmlns:a16="http://schemas.microsoft.com/office/drawing/2014/main" id="{C0204684-3474-CEEC-5C43-C30F79371B4B}"/>
              </a:ext>
            </a:extLst>
          </p:cNvPr>
          <p:cNvCxnSpPr/>
          <p:nvPr/>
        </p:nvCxnSpPr>
        <p:spPr>
          <a:xfrm>
            <a:off x="4306529" y="1995948"/>
            <a:ext cx="2546555"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8" name="Picture 7">
            <a:extLst>
              <a:ext uri="{FF2B5EF4-FFF2-40B4-BE49-F238E27FC236}">
                <a16:creationId xmlns:a16="http://schemas.microsoft.com/office/drawing/2014/main" id="{4A905780-1B42-6D07-6D55-186057F85C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9896" y="1202044"/>
            <a:ext cx="2298229" cy="1536249"/>
          </a:xfrm>
          <a:prstGeom prst="rect">
            <a:avLst/>
          </a:prstGeom>
        </p:spPr>
      </p:pic>
      <p:sp>
        <p:nvSpPr>
          <p:cNvPr id="9" name="TextBox 8">
            <a:extLst>
              <a:ext uri="{FF2B5EF4-FFF2-40B4-BE49-F238E27FC236}">
                <a16:creationId xmlns:a16="http://schemas.microsoft.com/office/drawing/2014/main" id="{2CB94228-3B74-F824-B745-FEB3F696ACFE}"/>
              </a:ext>
            </a:extLst>
          </p:cNvPr>
          <p:cNvSpPr txBox="1"/>
          <p:nvPr/>
        </p:nvSpPr>
        <p:spPr>
          <a:xfrm>
            <a:off x="6803598" y="2921955"/>
            <a:ext cx="2805576" cy="369332"/>
          </a:xfrm>
          <a:prstGeom prst="rect">
            <a:avLst/>
          </a:prstGeom>
          <a:noFill/>
        </p:spPr>
        <p:txBody>
          <a:bodyPr wrap="none" rtlCol="0">
            <a:spAutoFit/>
          </a:bodyPr>
          <a:lstStyle/>
          <a:p>
            <a:r>
              <a:rPr lang="en-US" dirty="0"/>
              <a:t>Perfect photo of a Potato</a:t>
            </a:r>
            <a:endParaRPr lang="en-IN" dirty="0"/>
          </a:p>
        </p:txBody>
      </p:sp>
      <p:cxnSp>
        <p:nvCxnSpPr>
          <p:cNvPr id="13" name="Straight Arrow Connector 12">
            <a:extLst>
              <a:ext uri="{FF2B5EF4-FFF2-40B4-BE49-F238E27FC236}">
                <a16:creationId xmlns:a16="http://schemas.microsoft.com/office/drawing/2014/main" id="{D86E4DF4-2814-C64E-9A7C-6F1506067A3A}"/>
              </a:ext>
            </a:extLst>
          </p:cNvPr>
          <p:cNvCxnSpPr>
            <a:cxnSpLocks/>
          </p:cNvCxnSpPr>
          <p:nvPr/>
        </p:nvCxnSpPr>
        <p:spPr>
          <a:xfrm>
            <a:off x="8563897" y="3566714"/>
            <a:ext cx="560438" cy="11822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5" name="TextBox 14">
            <a:extLst>
              <a:ext uri="{FF2B5EF4-FFF2-40B4-BE49-F238E27FC236}">
                <a16:creationId xmlns:a16="http://schemas.microsoft.com/office/drawing/2014/main" id="{2C67E64D-8FD0-A9A3-3999-CABB4D1A08B4}"/>
              </a:ext>
            </a:extLst>
          </p:cNvPr>
          <p:cNvSpPr txBox="1"/>
          <p:nvPr/>
        </p:nvSpPr>
        <p:spPr>
          <a:xfrm>
            <a:off x="5910565" y="4886694"/>
            <a:ext cx="1786066" cy="369332"/>
          </a:xfrm>
          <a:prstGeom prst="rect">
            <a:avLst/>
          </a:prstGeom>
          <a:noFill/>
        </p:spPr>
        <p:txBody>
          <a:bodyPr wrap="none" rtlCol="0">
            <a:spAutoFit/>
          </a:bodyPr>
          <a:lstStyle/>
          <a:p>
            <a:r>
              <a:rPr lang="en-US" dirty="0"/>
              <a:t>Training (80%)</a:t>
            </a:r>
            <a:endParaRPr lang="en-IN" dirty="0"/>
          </a:p>
        </p:txBody>
      </p:sp>
      <p:sp>
        <p:nvSpPr>
          <p:cNvPr id="16" name="TextBox 15">
            <a:extLst>
              <a:ext uri="{FF2B5EF4-FFF2-40B4-BE49-F238E27FC236}">
                <a16:creationId xmlns:a16="http://schemas.microsoft.com/office/drawing/2014/main" id="{B3173478-4500-515C-2DD2-845F4239433E}"/>
              </a:ext>
            </a:extLst>
          </p:cNvPr>
          <p:cNvSpPr txBox="1"/>
          <p:nvPr/>
        </p:nvSpPr>
        <p:spPr>
          <a:xfrm>
            <a:off x="8563897" y="4848465"/>
            <a:ext cx="1654620" cy="369332"/>
          </a:xfrm>
          <a:prstGeom prst="rect">
            <a:avLst/>
          </a:prstGeom>
          <a:noFill/>
        </p:spPr>
        <p:txBody>
          <a:bodyPr wrap="none" rtlCol="0">
            <a:spAutoFit/>
          </a:bodyPr>
          <a:lstStyle/>
          <a:p>
            <a:r>
              <a:rPr lang="en-US" dirty="0"/>
              <a:t>Testing (20%)</a:t>
            </a:r>
            <a:endParaRPr lang="en-IN" dirty="0"/>
          </a:p>
        </p:txBody>
      </p:sp>
      <p:cxnSp>
        <p:nvCxnSpPr>
          <p:cNvPr id="18" name="Straight Arrow Connector 17">
            <a:extLst>
              <a:ext uri="{FF2B5EF4-FFF2-40B4-BE49-F238E27FC236}">
                <a16:creationId xmlns:a16="http://schemas.microsoft.com/office/drawing/2014/main" id="{163458DB-EEB0-48FF-F2DF-B2E015FDECAC}"/>
              </a:ext>
            </a:extLst>
          </p:cNvPr>
          <p:cNvCxnSpPr/>
          <p:nvPr/>
        </p:nvCxnSpPr>
        <p:spPr>
          <a:xfrm flipH="1">
            <a:off x="4866968" y="5033131"/>
            <a:ext cx="86523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9" name="TextBox 18">
            <a:extLst>
              <a:ext uri="{FF2B5EF4-FFF2-40B4-BE49-F238E27FC236}">
                <a16:creationId xmlns:a16="http://schemas.microsoft.com/office/drawing/2014/main" id="{43B5D868-D6CB-6295-0148-041C5C56F110}"/>
              </a:ext>
            </a:extLst>
          </p:cNvPr>
          <p:cNvSpPr txBox="1"/>
          <p:nvPr/>
        </p:nvSpPr>
        <p:spPr>
          <a:xfrm>
            <a:off x="2481048" y="4848465"/>
            <a:ext cx="2226892" cy="369332"/>
          </a:xfrm>
          <a:prstGeom prst="rect">
            <a:avLst/>
          </a:prstGeom>
          <a:noFill/>
        </p:spPr>
        <p:txBody>
          <a:bodyPr wrap="none" rtlCol="0">
            <a:spAutoFit/>
          </a:bodyPr>
          <a:lstStyle/>
          <a:p>
            <a:r>
              <a:rPr lang="en-US" dirty="0"/>
              <a:t>Feature Extraction</a:t>
            </a:r>
            <a:endParaRPr lang="en-IN" dirty="0"/>
          </a:p>
        </p:txBody>
      </p:sp>
      <p:cxnSp>
        <p:nvCxnSpPr>
          <p:cNvPr id="21" name="Straight Arrow Connector 20">
            <a:extLst>
              <a:ext uri="{FF2B5EF4-FFF2-40B4-BE49-F238E27FC236}">
                <a16:creationId xmlns:a16="http://schemas.microsoft.com/office/drawing/2014/main" id="{32593F59-732C-1ADE-BF91-28902F816173}"/>
              </a:ext>
            </a:extLst>
          </p:cNvPr>
          <p:cNvCxnSpPr>
            <a:stCxn id="19" idx="1"/>
          </p:cNvCxnSpPr>
          <p:nvPr/>
        </p:nvCxnSpPr>
        <p:spPr>
          <a:xfrm flipH="1">
            <a:off x="1759974" y="5033131"/>
            <a:ext cx="72107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2" name="Oval 21">
            <a:extLst>
              <a:ext uri="{FF2B5EF4-FFF2-40B4-BE49-F238E27FC236}">
                <a16:creationId xmlns:a16="http://schemas.microsoft.com/office/drawing/2014/main" id="{B52D5FCD-86F3-C7B5-0913-299F95EEEE8D}"/>
              </a:ext>
            </a:extLst>
          </p:cNvPr>
          <p:cNvSpPr/>
          <p:nvPr/>
        </p:nvSpPr>
        <p:spPr>
          <a:xfrm>
            <a:off x="228384" y="4684449"/>
            <a:ext cx="1328647" cy="58877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CNN</a:t>
            </a:r>
            <a:endParaRPr lang="en-IN" dirty="0"/>
          </a:p>
        </p:txBody>
      </p:sp>
      <p:cxnSp>
        <p:nvCxnSpPr>
          <p:cNvPr id="24" name="Straight Arrow Connector 23">
            <a:extLst>
              <a:ext uri="{FF2B5EF4-FFF2-40B4-BE49-F238E27FC236}">
                <a16:creationId xmlns:a16="http://schemas.microsoft.com/office/drawing/2014/main" id="{2244A2EA-B171-F38D-A226-0759296694B0}"/>
              </a:ext>
            </a:extLst>
          </p:cNvPr>
          <p:cNvCxnSpPr/>
          <p:nvPr/>
        </p:nvCxnSpPr>
        <p:spPr>
          <a:xfrm>
            <a:off x="892707" y="5358581"/>
            <a:ext cx="0" cy="39329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5" name="Rectangle 24">
            <a:extLst>
              <a:ext uri="{FF2B5EF4-FFF2-40B4-BE49-F238E27FC236}">
                <a16:creationId xmlns:a16="http://schemas.microsoft.com/office/drawing/2014/main" id="{E26DC29E-A669-8002-9235-47EBB0EB9656}"/>
              </a:ext>
            </a:extLst>
          </p:cNvPr>
          <p:cNvSpPr/>
          <p:nvPr/>
        </p:nvSpPr>
        <p:spPr>
          <a:xfrm>
            <a:off x="228384" y="5839350"/>
            <a:ext cx="2939845" cy="6001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Potato  Identification</a:t>
            </a:r>
            <a:endParaRPr lang="en-IN" dirty="0"/>
          </a:p>
        </p:txBody>
      </p:sp>
      <p:cxnSp>
        <p:nvCxnSpPr>
          <p:cNvPr id="27" name="Straight Arrow Connector 26">
            <a:extLst>
              <a:ext uri="{FF2B5EF4-FFF2-40B4-BE49-F238E27FC236}">
                <a16:creationId xmlns:a16="http://schemas.microsoft.com/office/drawing/2014/main" id="{617278B8-51FF-0F8F-2C5A-48D2053747FB}"/>
              </a:ext>
            </a:extLst>
          </p:cNvPr>
          <p:cNvCxnSpPr/>
          <p:nvPr/>
        </p:nvCxnSpPr>
        <p:spPr>
          <a:xfrm flipH="1">
            <a:off x="7197213" y="3566714"/>
            <a:ext cx="599768" cy="11822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971115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F24297C-D23A-2E78-9AA3-01EA3D49ED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9013" y="1919037"/>
            <a:ext cx="4364940" cy="3680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2437C324-A96F-C09B-14EE-93BAE8F36F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1042" y="1819554"/>
            <a:ext cx="5029200" cy="3306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6B31E773-6876-7A7F-FF5F-C1219124E11D}"/>
              </a:ext>
            </a:extLst>
          </p:cNvPr>
          <p:cNvSpPr>
            <a:spLocks noChangeArrowheads="1"/>
          </p:cNvSpPr>
          <p:nvPr/>
        </p:nvSpPr>
        <p:spPr bwMode="auto">
          <a:xfrm>
            <a:off x="1773946" y="1611062"/>
            <a:ext cx="22272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742950" indent="-28575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1143000" indent="-228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600200" indent="-228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2057400" indent="-228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514600" indent="-228600" algn="l" defTabSz="914400" rtl="0" eaLnBrk="0" fontAlgn="base" latinLnBrk="0"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971800" indent="-228600" algn="l" defTabSz="914400" rtl="0" eaLnBrk="0" fontAlgn="base" latinLnBrk="0"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429000" indent="-228600" algn="l" defTabSz="914400" rtl="0" eaLnBrk="0" fontAlgn="base" latinLnBrk="0"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886200" indent="-228600" algn="l" defTabSz="914400" rtl="0" eaLnBrk="0" fontAlgn="base" latinLnBrk="0"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eaLnBrk="1" hangingPunct="1"/>
            <a:r>
              <a:rPr lang="en-US" altLang="en-US">
                <a:latin typeface="Times New Roman" panose="02020603050405020304" pitchFamily="18" charset="0"/>
                <a:cs typeface="Times New Roman" panose="02020603050405020304" pitchFamily="18" charset="0"/>
              </a:rPr>
              <a:t>Human visual cortex system</a:t>
            </a:r>
          </a:p>
        </p:txBody>
      </p:sp>
      <p:sp>
        <p:nvSpPr>
          <p:cNvPr id="5" name="Rectangle 4">
            <a:extLst>
              <a:ext uri="{FF2B5EF4-FFF2-40B4-BE49-F238E27FC236}">
                <a16:creationId xmlns:a16="http://schemas.microsoft.com/office/drawing/2014/main" id="{F2B6873C-084B-4A64-08E8-1A36C588972A}"/>
              </a:ext>
            </a:extLst>
          </p:cNvPr>
          <p:cNvSpPr>
            <a:spLocks noChangeArrowheads="1"/>
          </p:cNvSpPr>
          <p:nvPr/>
        </p:nvSpPr>
        <p:spPr bwMode="auto">
          <a:xfrm>
            <a:off x="6035842" y="1349124"/>
            <a:ext cx="45720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742950" indent="-28575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1143000" indent="-228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600200" indent="-228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2057400" indent="-228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514600" indent="-228600" algn="l" defTabSz="914400" rtl="0" eaLnBrk="0" fontAlgn="base" latinLnBrk="0"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971800" indent="-228600" algn="l" defTabSz="914400" rtl="0" eaLnBrk="0" fontAlgn="base" latinLnBrk="0"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429000" indent="-228600" algn="l" defTabSz="914400" rtl="0" eaLnBrk="0" fontAlgn="base" latinLnBrk="0"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886200" indent="-228600" algn="l" defTabSz="914400" rtl="0" eaLnBrk="0" fontAlgn="base" latinLnBrk="0"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lgn="ctr" eaLnBrk="1" hangingPunct="1"/>
            <a:r>
              <a:rPr lang="en-IN" altLang="en-US">
                <a:latin typeface="Times New Roman" panose="02020603050405020304" pitchFamily="18" charset="0"/>
                <a:cs typeface="Times New Roman" panose="02020603050405020304" pitchFamily="18" charset="0"/>
              </a:rPr>
              <a:t>The Convolution neural network for potato varieties classifications</a:t>
            </a:r>
            <a:endParaRPr lang="en-US" altLang="en-US">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D980FFF2-360D-82C0-62CF-F007214D8209}"/>
              </a:ext>
            </a:extLst>
          </p:cNvPr>
          <p:cNvSpPr>
            <a:spLocks noChangeArrowheads="1"/>
          </p:cNvSpPr>
          <p:nvPr/>
        </p:nvSpPr>
        <p:spPr bwMode="auto">
          <a:xfrm>
            <a:off x="2471569" y="559355"/>
            <a:ext cx="65072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742950" indent="-28575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1143000" indent="-228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600200" indent="-228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2057400" indent="-228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514600" indent="-228600" algn="l" defTabSz="914400" rtl="0" eaLnBrk="0" fontAlgn="base" latinLnBrk="0"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971800" indent="-228600" algn="l" defTabSz="914400" rtl="0" eaLnBrk="0" fontAlgn="base" latinLnBrk="0"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429000" indent="-228600" algn="l" defTabSz="914400" rtl="0" eaLnBrk="0" fontAlgn="base" latinLnBrk="0"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886200" indent="-228600" algn="l" defTabSz="914400" rtl="0" eaLnBrk="0" fontAlgn="base" latinLnBrk="0"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eaLnBrk="1" hangingPunct="1"/>
            <a:r>
              <a:rPr lang="en-US" altLang="en-US" sz="1800" b="1" dirty="0">
                <a:latin typeface="Times New Roman" panose="02020603050405020304" pitchFamily="18" charset="0"/>
                <a:cs typeface="Times New Roman" panose="02020603050405020304" pitchFamily="18" charset="0"/>
              </a:rPr>
              <a:t>Potato Variety Identification using Convolution Neural Network</a:t>
            </a:r>
          </a:p>
        </p:txBody>
      </p:sp>
      <p:pic>
        <p:nvPicPr>
          <p:cNvPr id="7" name="Picture 6">
            <a:extLst>
              <a:ext uri="{FF2B5EF4-FFF2-40B4-BE49-F238E27FC236}">
                <a16:creationId xmlns:a16="http://schemas.microsoft.com/office/drawing/2014/main" id="{1A3AA5A4-5E57-3A16-29ED-1C6E3CEF84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880284">
            <a:off x="3497259" y="2481718"/>
            <a:ext cx="1217631" cy="813924"/>
          </a:xfrm>
          <a:prstGeom prst="rect">
            <a:avLst/>
          </a:prstGeom>
        </p:spPr>
      </p:pic>
      <p:pic>
        <p:nvPicPr>
          <p:cNvPr id="8" name="Picture 7">
            <a:extLst>
              <a:ext uri="{FF2B5EF4-FFF2-40B4-BE49-F238E27FC236}">
                <a16:creationId xmlns:a16="http://schemas.microsoft.com/office/drawing/2014/main" id="{9EF6905A-C795-98C3-F68B-630162BDC2C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5400000">
            <a:off x="5665661" y="2655236"/>
            <a:ext cx="1248700" cy="834692"/>
          </a:xfrm>
          <a:prstGeom prst="rect">
            <a:avLst/>
          </a:prstGeom>
        </p:spPr>
      </p:pic>
    </p:spTree>
    <p:extLst>
      <p:ext uri="{BB962C8B-B14F-4D97-AF65-F5344CB8AC3E}">
        <p14:creationId xmlns:p14="http://schemas.microsoft.com/office/powerpoint/2010/main" val="3144270359"/>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TM03457515[[fn=View]]</Template>
  <TotalTime>135</TotalTime>
  <Words>1286</Words>
  <Application>Microsoft Office PowerPoint</Application>
  <PresentationFormat>Widescreen</PresentationFormat>
  <Paragraphs>201</Paragraphs>
  <Slides>19</Slides>
  <Notes>1</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19</vt:i4>
      </vt:variant>
    </vt:vector>
  </HeadingPairs>
  <TitlesOfParts>
    <vt:vector size="26" baseType="lpstr">
      <vt:lpstr>Arial</vt:lpstr>
      <vt:lpstr>Calibri</vt:lpstr>
      <vt:lpstr>Century Schoolbook</vt:lpstr>
      <vt:lpstr>Times New Roman</vt:lpstr>
      <vt:lpstr>Wingdings 2</vt:lpstr>
      <vt:lpstr>View</vt:lpstr>
      <vt:lpstr>Worksheet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RAHUL DAS</dc:creator>
  <cp:lastModifiedBy>RAHUL DAS</cp:lastModifiedBy>
  <cp:revision>4</cp:revision>
  <dcterms:created xsi:type="dcterms:W3CDTF">2025-01-20T19:01:04Z</dcterms:created>
  <dcterms:modified xsi:type="dcterms:W3CDTF">2025-01-21T06:09:19Z</dcterms:modified>
</cp:coreProperties>
</file>

<file path=docProps/thumbnail.jpeg>
</file>